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57" r:id="rId4"/>
    <p:sldId id="294" r:id="rId5"/>
    <p:sldId id="292" r:id="rId6"/>
    <p:sldId id="258" r:id="rId7"/>
    <p:sldId id="259" r:id="rId8"/>
    <p:sldId id="260" r:id="rId9"/>
    <p:sldId id="271" r:id="rId10"/>
    <p:sldId id="261" r:id="rId11"/>
    <p:sldId id="264" r:id="rId12"/>
    <p:sldId id="288" r:id="rId13"/>
    <p:sldId id="297" r:id="rId14"/>
    <p:sldId id="286" r:id="rId15"/>
    <p:sldId id="273" r:id="rId16"/>
    <p:sldId id="274" r:id="rId17"/>
    <p:sldId id="265" r:id="rId18"/>
    <p:sldId id="277" r:id="rId19"/>
    <p:sldId id="278" r:id="rId20"/>
    <p:sldId id="279" r:id="rId21"/>
    <p:sldId id="295" r:id="rId22"/>
    <p:sldId id="291" r:id="rId23"/>
    <p:sldId id="290" r:id="rId24"/>
    <p:sldId id="270" r:id="rId2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0" autoAdjust="0"/>
  </p:normalViewPr>
  <p:slideViewPr>
    <p:cSldViewPr>
      <p:cViewPr>
        <p:scale>
          <a:sx n="97" d="100"/>
          <a:sy n="97" d="100"/>
        </p:scale>
        <p:origin x="-114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3FB8-77B9-4F22-A804-C29ADB46D367}" type="datetimeFigureOut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AD78-E8C9-4E0B-AF59-413CB26616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3FB8-77B9-4F22-A804-C29ADB46D367}" type="datetimeFigureOut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AD78-E8C9-4E0B-AF59-413CB26616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3FB8-77B9-4F22-A804-C29ADB46D367}" type="datetimeFigureOut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AD78-E8C9-4E0B-AF59-413CB26616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3FB8-77B9-4F22-A804-C29ADB46D367}" type="datetimeFigureOut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AD78-E8C9-4E0B-AF59-413CB26616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3FB8-77B9-4F22-A804-C29ADB46D367}" type="datetimeFigureOut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AD78-E8C9-4E0B-AF59-413CB26616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3FB8-77B9-4F22-A804-C29ADB46D367}" type="datetimeFigureOut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AD78-E8C9-4E0B-AF59-413CB26616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3FB8-77B9-4F22-A804-C29ADB46D367}" type="datetimeFigureOut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AD78-E8C9-4E0B-AF59-413CB26616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3FB8-77B9-4F22-A804-C29ADB46D367}" type="datetimeFigureOut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AD78-E8C9-4E0B-AF59-413CB26616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3FB8-77B9-4F22-A804-C29ADB46D367}" type="datetimeFigureOut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AD78-E8C9-4E0B-AF59-413CB26616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3FB8-77B9-4F22-A804-C29ADB46D367}" type="datetimeFigureOut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AD78-E8C9-4E0B-AF59-413CB26616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53FB8-77B9-4F22-A804-C29ADB46D367}" type="datetimeFigureOut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FAD78-E8C9-4E0B-AF59-413CB26616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53FB8-77B9-4F22-A804-C29ADB46D367}" type="datetimeFigureOut">
              <a:rPr lang="en-US" smtClean="0"/>
              <a:pPr/>
              <a:t>2/18/2013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FAD78-E8C9-4E0B-AF59-413CB26616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fafsa.gov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200400"/>
            <a:ext cx="7924800" cy="2000251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BLACK &amp; GOLD DAY!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876800"/>
            <a:ext cx="6400800" cy="1143000"/>
          </a:xfrm>
        </p:spPr>
        <p:txBody>
          <a:bodyPr>
            <a:normAutofit fontScale="85000" lnSpcReduction="20000"/>
          </a:bodyPr>
          <a:lstStyle/>
          <a:p>
            <a:endParaRPr lang="en-US" sz="4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</a:rPr>
              <a:t>February 18, 2013</a:t>
            </a:r>
            <a:endParaRPr lang="en-US" sz="4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17241"/>
          <a:stretch>
            <a:fillRect/>
          </a:stretch>
        </p:blipFill>
        <p:spPr bwMode="auto">
          <a:xfrm>
            <a:off x="1828800" y="457200"/>
            <a:ext cx="5279412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PROVIDE AN EXCEPTIONAL VALUE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Average tuition/fee cost for a 4-year public college </a:t>
            </a:r>
          </a:p>
          <a:p>
            <a:pPr lvl="5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$8,655 in state and </a:t>
            </a:r>
          </a:p>
          <a:p>
            <a:pPr lvl="5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$21,706 out of state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Average tuition/fees at a 4-year private college</a:t>
            </a:r>
          </a:p>
          <a:p>
            <a:pPr lvl="5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$29,056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Average room/board in 2012-13 </a:t>
            </a:r>
          </a:p>
          <a:p>
            <a:pPr lvl="5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$9,205 at public institutions </a:t>
            </a:r>
          </a:p>
          <a:p>
            <a:pPr lvl="5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$10,462 at private institutions</a:t>
            </a:r>
          </a:p>
          <a:p>
            <a:pPr>
              <a:buNone/>
            </a:pPr>
            <a:r>
              <a:rPr lang="en-US" sz="2600" i="1" dirty="0" smtClean="0"/>
              <a:t>	*Figures are from the College Board Trends in College Pricing 2012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PROVIDE AN EXCEPTIONAL VALUE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915400" cy="4876800"/>
          </a:xfrm>
        </p:spPr>
        <p:txBody>
          <a:bodyPr>
            <a:normAutofit fontScale="55000" lnSpcReduction="20000"/>
          </a:bodyPr>
          <a:lstStyle/>
          <a:p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Metro Rate provides a reduction in tuition and fees for students residing in out of state neighboring counties</a:t>
            </a:r>
          </a:p>
          <a:p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Current reduction is approximately $2100 per year</a:t>
            </a:r>
          </a:p>
          <a:p>
            <a:r>
              <a:rPr lang="en-US" sz="5100" b="1" dirty="0" smtClean="0">
                <a:latin typeface="Times New Roman" pitchFamily="18" charset="0"/>
                <a:cs typeface="Times New Roman" pitchFamily="18" charset="0"/>
              </a:rPr>
              <a:t>Ohio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: Counties west to Columbus and north to Cleveland</a:t>
            </a:r>
          </a:p>
          <a:p>
            <a:r>
              <a:rPr lang="en-US" sz="5100" b="1" dirty="0" smtClean="0">
                <a:latin typeface="Times New Roman" pitchFamily="18" charset="0"/>
                <a:cs typeface="Times New Roman" pitchFamily="18" charset="0"/>
              </a:rPr>
              <a:t>Pennsylvania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: Allegheny, Beaver, Butler, Greene, Washington, Westmoreland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5100" b="1" dirty="0" smtClean="0">
                <a:latin typeface="Times New Roman" pitchFamily="18" charset="0"/>
                <a:cs typeface="Times New Roman" pitchFamily="18" charset="0"/>
              </a:rPr>
              <a:t>Maryland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: Allegany, Frederick, Garrett, Montgomery, Washington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5100" b="1" dirty="0" smtClean="0">
                <a:latin typeface="Times New Roman" pitchFamily="18" charset="0"/>
                <a:cs typeface="Times New Roman" pitchFamily="18" charset="0"/>
              </a:rPr>
              <a:t>Virginia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: Clarke, Frederick, Loudoun, Shenandoah, Warren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SCHOLARSHIPS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4876800"/>
          </a:xfrm>
        </p:spPr>
        <p:txBody>
          <a:bodyPr>
            <a:noAutofit/>
          </a:bodyPr>
          <a:lstStyle/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Scholar Program: Scholarship Program for Students with a 3.75 GPA and at least 22 ACT/1020 SAT. Students designated as Elbin (27 ACT or higher), Presidential (24-26 ACT), or Foundation (22-23 ACT) Scholars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ELBIN SCHOLARS with a 4.00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gpa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unweighted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and a 30 ACT composite score receive full scholarship to cover tuition, most fees, room and board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ELBIN SCHOLARS – Metro or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Out-of-State receive $12000 a year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ELBIN SCHOLARS – In-State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receive $4000 a year</a:t>
            </a: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gra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4267200"/>
            <a:ext cx="3132306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SCHOLARSHIPS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PRESIDENTIAL SCHOLAR-$3000 a year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FOUNDATION SCHOLAR-$2000 a year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SCHOLARSHIPS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-BLACK &amp; GOLD SCHOLARSHIP-$1000 a 	year for 4 years (22 ACT/3.5 to 3.74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gpa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-PROMISE PLUS-$1000 a year for 4 years, 	unless student has another scholarship 		-UNIVERSITY SCHOLARSHIP-$2000 a 	year for 3 years for transfer students with 	3.25 	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gpa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higher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SCHOLARSHIPS CONTINUED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219200"/>
            <a:ext cx="6324600" cy="4724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Marching Band Scholarships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For students participating in the marching band</a:t>
            </a:r>
          </a:p>
          <a:p>
            <a:pPr>
              <a:defRPr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Arts &amp; Communications Scholarships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Awards determined by Academic Departments</a:t>
            </a:r>
          </a:p>
          <a:p>
            <a:pPr>
              <a:defRPr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Athletic Scholarships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Awards determined by head coaches</a:t>
            </a:r>
          </a:p>
          <a:p>
            <a:pPr>
              <a:defRPr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American Ambassador Program</a:t>
            </a:r>
          </a:p>
          <a:p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71600"/>
            <a:ext cx="2667000" cy="2282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54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" y="3962400"/>
            <a:ext cx="27432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SAFE &amp; CARING ENVIRONMENT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24 Hour – 7 Day a Week Campus Police Department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Ranked as the Safest 4 yr Public Campus in WV</a:t>
            </a:r>
          </a:p>
          <a:p>
            <a:pPr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by stateuniversity.com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Secure Residence Hall Access (Topper Card), Alarms and Security Cameras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TopperNet Emergency Text System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Academic Advisors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Year Experience Course 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19:1 Student-Faculty Ratio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Free Tutoring</a:t>
            </a:r>
          </a:p>
          <a:p>
            <a:pPr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SANY0009.JPG"/>
          <p:cNvPicPr>
            <a:picLocks noChangeAspect="1"/>
          </p:cNvPicPr>
          <p:nvPr/>
        </p:nvPicPr>
        <p:blipFill>
          <a:blip r:embed="rId2" cstate="print"/>
          <a:srcRect b="12222"/>
          <a:stretch>
            <a:fillRect/>
          </a:stretch>
        </p:blipFill>
        <p:spPr>
          <a:xfrm>
            <a:off x="5638800" y="3733800"/>
            <a:ext cx="2929358" cy="1928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SAFE &amp; CARING ENVIRONMENT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Career Services 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Counseling Services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ADA Accommodations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Retention Specialist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MAP Works Program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Residential Life Program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Full-time Campus Activities Coordinator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International Studies Center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Health Services Office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January 2013 WLU became Tobacco Free</a:t>
            </a:r>
          </a:p>
          <a:p>
            <a:endParaRPr lang="en-US" dirty="0"/>
          </a:p>
        </p:txBody>
      </p:sp>
      <p:pic>
        <p:nvPicPr>
          <p:cNvPr id="7" name="Picture 6" descr="IMG_44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295400"/>
            <a:ext cx="3733800" cy="248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FINANCIAL AID?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29736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Scholarships (academic, talent-based, athletic or need based)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Grants (Federal and State)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Loans (Federal, parent, alternative and institutional)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Student Employment (Federal work study and institutional)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s-13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4267200"/>
            <a:ext cx="3657598" cy="1863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Do I Apply?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848600" cy="4678363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FAFSA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www.fafsa.gov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must be completed to apply for: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Federal and State Grants (Pell, SEOG, TEACH, WVHEG, PHEAA)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Federal Loans</a:t>
            </a:r>
          </a:p>
          <a:p>
            <a:pPr lvl="1"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Federal Work-Study (WLU requires an additional institutional form)</a:t>
            </a:r>
          </a:p>
          <a:p>
            <a:pPr lvl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*Some state agencies may require additional paperwork</a:t>
            </a:r>
          </a:p>
          <a:p>
            <a:endParaRPr lang="en-US" dirty="0"/>
          </a:p>
        </p:txBody>
      </p:sp>
      <p:pic>
        <p:nvPicPr>
          <p:cNvPr id="4" name="Picture 3" descr="collegebuild.jpg"/>
          <p:cNvPicPr>
            <a:picLocks noChangeAspect="1"/>
          </p:cNvPicPr>
          <p:nvPr/>
        </p:nvPicPr>
        <p:blipFill>
          <a:blip r:embed="rId3" cstate="print"/>
          <a:srcRect l="3200" t="14800" r="20000" b="27600"/>
          <a:stretch>
            <a:fillRect/>
          </a:stretch>
        </p:blipFill>
        <p:spPr>
          <a:xfrm>
            <a:off x="3276600" y="5334000"/>
            <a:ext cx="2709336" cy="152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APPLYING CONTINUED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Admissions Application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Institutional Scholarship Applications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Third Party Applications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IMPORTANT: Check Institutional and State Deadlines</a:t>
            </a:r>
          </a:p>
          <a:p>
            <a:endParaRPr lang="en-US" dirty="0"/>
          </a:p>
        </p:txBody>
      </p:sp>
      <p:pic>
        <p:nvPicPr>
          <p:cNvPr id="5" name="Picture 4" descr="IMG_4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657600"/>
            <a:ext cx="3581400" cy="238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SCHEDULE OF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1:30 p.m.	University Overview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2:30 p.m.	Campus Tour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3:30 p.m.	Academic &amp; Campus Life Fair                  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4:30 p.m.	Dinner-Marketplace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DEADLINES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6096000" cy="5029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WLU FAFSA priority deadline: April 15</a:t>
            </a:r>
            <a:endParaRPr lang="en-US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WLU scholarships: awarded on a rolling basis for students accepted </a:t>
            </a:r>
          </a:p>
          <a:p>
            <a:pPr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by June 15.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Early awards to Scholars during November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WLU, priority for scholarships given to students accepted by January 15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3" descr="IMG_4564.jpg"/>
          <p:cNvPicPr>
            <a:picLocks noChangeAspect="1"/>
          </p:cNvPicPr>
          <p:nvPr/>
        </p:nvPicPr>
        <p:blipFill>
          <a:blip r:embed="rId2" cstate="print"/>
          <a:srcRect l="8485" r="27273"/>
          <a:stretch>
            <a:fillRect/>
          </a:stretch>
        </p:blipFill>
        <p:spPr>
          <a:xfrm>
            <a:off x="6477000" y="1828800"/>
            <a:ext cx="2438400" cy="253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ADMISSION PROCEDURES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60198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Submit Admission’s Application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Submit High School Transcript and/or College Transcript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Submit Standardized Test Scores (may be on high school transcript)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Submit Student Health Form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Submit Transfer Clearance Form (if a transfer student)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 descr="images-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667000"/>
            <a:ext cx="3002844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ADMISSION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High School Graduates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2.00 Grade point average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Minimum of 18 ACT (870 SAT)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Curricular Requirements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4 units of English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4 units of Mathematics (3 must be Algebra 1 or higher)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3 units of Social Studies (including US History)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3 units of Science (all lab sciences)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2 units of Foreign Language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1 unit of Fine Arts</a:t>
            </a:r>
          </a:p>
        </p:txBody>
      </p:sp>
      <p:pic>
        <p:nvPicPr>
          <p:cNvPr id="4" name="Picture 3" descr="studentsmaccompu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524000"/>
            <a:ext cx="3505200" cy="1790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ADMISSION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5943600" cy="42671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Transfer Students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2.00 minimum college GPA required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less than 28 credit hours earned, also need HS</a:t>
            </a:r>
          </a:p>
          <a:p>
            <a:pPr lvl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transcript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Transfer Clearance Form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45822_421975408159_41567693159_4928918_425379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447800"/>
            <a:ext cx="2547938" cy="169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IMG_51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3657600"/>
            <a:ext cx="3124200" cy="208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0668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</a:rPr>
              <a:t>QUESTIONS REGARDING: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8077200" cy="449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ENROLLMENT SERVICES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Financial Aid: 304-336-8016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Admissions: 304-336-8076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Toll Free: 1-866-WESTLIB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WESTLIBERTY.EDU</a:t>
            </a:r>
          </a:p>
          <a:p>
            <a:pPr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wlu sea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8600" y="38862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WHO WE ARE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2209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Public Undergraduate &amp; Graduate Institution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Celebrating our 175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year (oldest higher education public institution in WV-founded in 1837)</a:t>
            </a:r>
          </a:p>
        </p:txBody>
      </p:sp>
      <p:pic>
        <p:nvPicPr>
          <p:cNvPr id="5" name="Picture 4" descr="3424315171_3aff8c72d8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3124200"/>
            <a:ext cx="3305061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57200" y="3505200"/>
            <a:ext cx="5791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Fall 2012 – 2,795 enrolled students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Consecutive Year of Enrollment Increase</a:t>
            </a:r>
          </a:p>
          <a:p>
            <a:pPr>
              <a:buFont typeface="Arial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Average Class Size is 25 students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WHO WE ARE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	    Fall 2012 Demographics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Enrolled Students from 46 of the 55 WV Counties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Enrolled Students from 25 States and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Washington D.C.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Enrolled Students from 26 Countries (including the U.S.)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Roughly 50% of our students live in Campus owned housing (84% of freshman live on campus)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WHO ARE WE?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Five Academic Colleges: Arts &amp; Communications, Business, Education, Liberal Arts &amp; Sciences, and School of Prof. Studies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Offer 16 NCAA Division II Sports (Women’s  Soccer &amp; Men’s Club Lacrosse added)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Course Offerings at Highlands Center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 60 Student Clubs/Organizations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Facilities Update: Shaw Hall Renovation, Health Science Building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5397038"/>
            <a:ext cx="2195434" cy="1460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WE DO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46482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Offer quality </a:t>
            </a: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programs</a:t>
            </a:r>
          </a:p>
          <a:p>
            <a:pPr>
              <a:buNone/>
            </a:pP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Provide an </a:t>
            </a: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exceptional value</a:t>
            </a:r>
          </a:p>
          <a:p>
            <a:pPr>
              <a:buNone/>
            </a:pPr>
            <a:endParaRPr lang="en-US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Safe and caring environment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G_53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752600"/>
            <a:ext cx="4114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OFFER QUALITY PROGRAMS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Over 50 major degree programs are available (new programs-Social Work, Athletic Training, Appalachian Studies, Phys. Assistant)</a:t>
            </a: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Freshman Laptop Program</a:t>
            </a: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Highest Retention Rate for all</a:t>
            </a: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WV Public Colleges</a:t>
            </a:r>
          </a:p>
          <a:p>
            <a:pPr>
              <a:buNone/>
            </a:pP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Highest Graduation Rate for all WV Public College</a:t>
            </a:r>
          </a:p>
        </p:txBody>
      </p:sp>
      <p:pic>
        <p:nvPicPr>
          <p:cNvPr id="19460" name="Picture 4" descr="https://lh4.googleusercontent.com/lz4PCwwzG6ZVxs8AVAFlUkh39Q_pTWGJ7HtdDGmIvvG3wavg_tytd-I3U3tSBmru9tuEDPnKzU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505200"/>
            <a:ext cx="2591611" cy="132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EXCEPTIONAL VALUE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5410200" cy="44958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90% of West Liberty students receive some type of financial aid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</a:rPr>
              <a:t>Metro Rate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</a:rPr>
              <a:t>$4.5 million dollars awarded annually in scholarships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lh6.googleusercontent.com/PCuBuYjtH8FeHDB_rEFWGBUWoRMEpjCNi8LMCyyFUrZkhV4EQL6QD1wq3HDiimjk3h1kNbQjW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752600"/>
            <a:ext cx="2514600" cy="37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latin typeface="Times New Roman"/>
                <a:cs typeface="Times New Roman"/>
              </a:rPr>
              <a:t>PROVIDE AN EXCEPTIONAL VALUE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Tuition &amp; Fees:	$5,530 In-State</a:t>
            </a:r>
          </a:p>
          <a:p>
            <a:pPr lvl="1">
              <a:buFontTx/>
              <a:buNone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				$11,236 Metro Rate</a:t>
            </a:r>
          </a:p>
          <a:p>
            <a:pPr lvl="1">
              <a:buFontTx/>
              <a:buNone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				$13,140 Out of State</a:t>
            </a:r>
          </a:p>
          <a:p>
            <a:pPr lvl="1">
              <a:buFontTx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Room &amp; Board:	$8,200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800600"/>
            <a:ext cx="4953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NOTE:  Different Tuition        Charges for some majors</a:t>
            </a:r>
          </a:p>
          <a:p>
            <a:endParaRPr lang="en-US" dirty="0"/>
          </a:p>
        </p:txBody>
      </p:sp>
      <p:pic>
        <p:nvPicPr>
          <p:cNvPr id="6" name="Picture 5" descr="IMG_51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3810000"/>
            <a:ext cx="30861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5134</TotalTime>
  <Words>714</Words>
  <Application>Microsoft Office PowerPoint</Application>
  <PresentationFormat>On-screen Show (4:3)</PresentationFormat>
  <Paragraphs>173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BLACK &amp; GOLD DAY!</vt:lpstr>
      <vt:lpstr>SCHEDULE OF EVENTS</vt:lpstr>
      <vt:lpstr>WHO WE ARE</vt:lpstr>
      <vt:lpstr>WHO WE ARE</vt:lpstr>
      <vt:lpstr>WHO ARE WE?</vt:lpstr>
      <vt:lpstr>WHAT WE DO  </vt:lpstr>
      <vt:lpstr>OFFER QUALITY PROGRAMS</vt:lpstr>
      <vt:lpstr>EXCEPTIONAL VALUE</vt:lpstr>
      <vt:lpstr> PROVIDE AN EXCEPTIONAL VALUE</vt:lpstr>
      <vt:lpstr>PROVIDE AN EXCEPTIONAL VALUE</vt:lpstr>
      <vt:lpstr>PROVIDE AN EXCEPTIONAL VALUE</vt:lpstr>
      <vt:lpstr>SCHOLARSHIPS </vt:lpstr>
      <vt:lpstr>SCHOLARSHIPS CONTINUED</vt:lpstr>
      <vt:lpstr>SCHOLARSHIPS CONTINUED</vt:lpstr>
      <vt:lpstr>SAFE &amp; CARING ENVIRONMENT</vt:lpstr>
      <vt:lpstr>SAFE &amp; CARING ENVIRONMENT</vt:lpstr>
      <vt:lpstr>WHAT IS FINANCIAL AID?</vt:lpstr>
      <vt:lpstr>How Do I Apply?</vt:lpstr>
      <vt:lpstr>APPLYING CONTINUED</vt:lpstr>
      <vt:lpstr>DEADLINES</vt:lpstr>
      <vt:lpstr>ADMISSION PROCEDURES</vt:lpstr>
      <vt:lpstr>ADMISSION REQUIREMENTS</vt:lpstr>
      <vt:lpstr>ADMISSION REQUIREMENTS</vt:lpstr>
      <vt:lpstr>QUESTIONS REGARDING: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Cook</dc:creator>
  <cp:lastModifiedBy>Michelle Panepucci</cp:lastModifiedBy>
  <cp:revision>322</cp:revision>
  <dcterms:created xsi:type="dcterms:W3CDTF">2012-02-15T21:16:16Z</dcterms:created>
  <dcterms:modified xsi:type="dcterms:W3CDTF">2013-02-18T13:50:39Z</dcterms:modified>
</cp:coreProperties>
</file>