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3" r:id="rId10"/>
    <p:sldId id="267" r:id="rId11"/>
    <p:sldId id="268" r:id="rId12"/>
    <p:sldId id="270" r:id="rId13"/>
    <p:sldId id="265" r:id="rId14"/>
    <p:sldId id="271" r:id="rId15"/>
    <p:sldId id="272" r:id="rId16"/>
    <p:sldId id="266" r:id="rId17"/>
    <p:sldId id="273" r:id="rId18"/>
    <p:sldId id="274" r:id="rId19"/>
    <p:sldId id="275" r:id="rId20"/>
    <p:sldId id="276" r:id="rId21"/>
    <p:sldId id="277" r:id="rId22"/>
    <p:sldId id="278" r:id="rId23"/>
    <p:sldId id="283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79" r:id="rId33"/>
    <p:sldId id="280" r:id="rId34"/>
    <p:sldId id="281" r:id="rId35"/>
    <p:sldId id="282" r:id="rId36"/>
    <p:sldId id="284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107" d="100"/>
          <a:sy n="107" d="100"/>
        </p:scale>
        <p:origin x="-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FEBD0-C21A-4C01-A578-4805CDC6365F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5E7CC-2AC6-49EA-AF74-1F55D51E2C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91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E5E7CC-2AC6-49EA-AF74-1F55D51E2CD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7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988AAD-8AF4-4AA0-A0CD-FAF27CB8E62D}" type="datetimeFigureOut">
              <a:rPr lang="en-US" smtClean="0"/>
              <a:pPr/>
              <a:t>4/5/2013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278064F-15FA-4A69-ADBA-165C07139A7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418" y="6172200"/>
            <a:ext cx="2271713" cy="590105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westliberty.edu/admissions/files/2010/01/New-ImageWestLiberty.jpg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estliberty.edu/communications/files/2011/10/Trumpet-2.jpg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57945"/>
            <a:ext cx="4724400" cy="29741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971799"/>
            <a:ext cx="4440382" cy="29602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4038599"/>
            <a:ext cx="8991600" cy="189345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90500">
                    <a:schemeClr val="tx2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 TO YOUR FUTURE</a:t>
            </a:r>
            <a:endParaRPr lang="en-US" dirty="0">
              <a:solidFill>
                <a:schemeClr val="tx1"/>
              </a:solidFill>
              <a:effectLst>
                <a:glow rad="190500">
                  <a:schemeClr val="tx2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SPRING OPEN HOUSE 2013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6089750"/>
            <a:ext cx="2223655" cy="615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57700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8100"/>
            <a:ext cx="47244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86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OF 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/>
          </a:bodyPr>
          <a:lstStyle/>
          <a:p>
            <a:r>
              <a:rPr lang="en-US" b="1" dirty="0" smtClean="0"/>
              <a:t>9:00 	</a:t>
            </a:r>
            <a:r>
              <a:rPr lang="en-US" dirty="0" smtClean="0"/>
              <a:t>	Parent Session</a:t>
            </a:r>
            <a:br>
              <a:rPr lang="en-US" dirty="0" smtClean="0"/>
            </a:br>
            <a:r>
              <a:rPr lang="en-US" dirty="0" smtClean="0"/>
              <a:t>			Student Panel</a:t>
            </a:r>
            <a:br>
              <a:rPr lang="en-US" dirty="0" smtClean="0"/>
            </a:br>
            <a:r>
              <a:rPr lang="en-US" dirty="0" smtClean="0"/>
              <a:t>			Transfer Session</a:t>
            </a:r>
          </a:p>
          <a:p>
            <a:r>
              <a:rPr lang="en-US" b="1" dirty="0" smtClean="0">
                <a:solidFill>
                  <a:srgbClr val="FFC000"/>
                </a:solidFill>
              </a:rPr>
              <a:t>10:00 	</a:t>
            </a:r>
            <a:r>
              <a:rPr lang="en-US" dirty="0" smtClean="0">
                <a:solidFill>
                  <a:srgbClr val="FFC000"/>
                </a:solidFill>
              </a:rPr>
              <a:t>	Campus Tours</a:t>
            </a:r>
          </a:p>
          <a:p>
            <a:r>
              <a:rPr lang="en-US" b="1" dirty="0" smtClean="0"/>
              <a:t>11:00-12:30</a:t>
            </a:r>
            <a:r>
              <a:rPr lang="en-US" dirty="0" smtClean="0"/>
              <a:t>	Academic and Campus Life Fair</a:t>
            </a:r>
          </a:p>
          <a:p>
            <a:endParaRPr lang="en-US" dirty="0"/>
          </a:p>
          <a:p>
            <a:r>
              <a:rPr lang="en-US" sz="2400" dirty="0" smtClean="0"/>
              <a:t>Complimentary Lunch in Rogers Marketplace after Academic and Campus Life Fair</a:t>
            </a:r>
            <a:endParaRPr lang="en-US" dirty="0" smtClean="0"/>
          </a:p>
          <a:p>
            <a:r>
              <a:rPr lang="en-US" sz="2400" dirty="0" smtClean="0">
                <a:solidFill>
                  <a:srgbClr val="FFC000"/>
                </a:solidFill>
              </a:rPr>
              <a:t>Optional Activity: Softball games vs. Shepherd (12 &amp; 2)</a:t>
            </a:r>
          </a:p>
        </p:txBody>
      </p:sp>
    </p:spTree>
    <p:extLst>
      <p:ext uri="{BB962C8B-B14F-4D97-AF65-F5344CB8AC3E}">
        <p14:creationId xmlns:p14="http://schemas.microsoft.com/office/powerpoint/2010/main" val="307593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 THE PERFECT FIT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492752" cy="4495800"/>
          </a:xfrm>
        </p:spPr>
        <p:txBody>
          <a:bodyPr>
            <a:normAutofit lnSpcReduction="10000"/>
          </a:bodyPr>
          <a:lstStyle/>
          <a:p>
            <a:pPr>
              <a:buClr>
                <a:schemeClr val="tx2"/>
              </a:buClr>
            </a:pPr>
            <a:r>
              <a:rPr lang="en-US" dirty="0" smtClean="0"/>
              <a:t>Public Undergraduate &amp; Graduate Institution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Oldest Institution of Higher Learning in WV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Founded in 1837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Seventh straight year of Enrollment Increase 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Fall 2012- 2,795 Students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Average Class Size of 25 students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752600"/>
            <a:ext cx="25908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1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4582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Where WLU Students Come From…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905000"/>
            <a:ext cx="3886200" cy="4256566"/>
          </a:xfrm>
        </p:spPr>
        <p:txBody>
          <a:bodyPr/>
          <a:lstStyle/>
          <a:p>
            <a:r>
              <a:rPr lang="en-US" dirty="0" smtClean="0"/>
              <a:t>46 of the 55 counties in West Virginia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>
                <a:solidFill>
                  <a:srgbClr val="FFC000"/>
                </a:solidFill>
              </a:rPr>
              <a:t>25 states and Washington D.C. </a:t>
            </a:r>
            <a:endParaRPr lang="en-US" dirty="0">
              <a:solidFill>
                <a:srgbClr val="FFC000"/>
              </a:solidFill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029200" y="1981200"/>
            <a:ext cx="3886200" cy="3723167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26 countries from around the world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276600"/>
            <a:ext cx="38862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WLU ACADEMIC COLLEGES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2"/>
              </a:buClr>
            </a:pPr>
            <a:r>
              <a:rPr lang="en-US" dirty="0" smtClean="0"/>
              <a:t>College of Arts &amp; Communication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Gary E. West College of Business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College of Education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Clr>
                <a:schemeClr val="tx2"/>
              </a:buClr>
            </a:pPr>
            <a:r>
              <a:rPr lang="en-US" dirty="0" smtClean="0"/>
              <a:t>College of Liberal Arts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College of Sciences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73" r="19099"/>
          <a:stretch/>
        </p:blipFill>
        <p:spPr>
          <a:xfrm>
            <a:off x="4980709" y="3505200"/>
            <a:ext cx="3797896" cy="24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0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 what style best suits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32934" y="1676400"/>
            <a:ext cx="4114800" cy="465883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Athletics</a:t>
            </a:r>
          </a:p>
          <a:p>
            <a:pPr lvl="1"/>
            <a:r>
              <a:rPr lang="en-US" dirty="0" smtClean="0"/>
              <a:t>16 NCAA Division II Sports</a:t>
            </a:r>
          </a:p>
          <a:p>
            <a:pPr lvl="1"/>
            <a:r>
              <a:rPr lang="en-US" dirty="0" smtClean="0"/>
              <a:t>Club Sports</a:t>
            </a:r>
          </a:p>
          <a:p>
            <a:pPr lvl="1"/>
            <a:r>
              <a:rPr lang="en-US" dirty="0" smtClean="0"/>
              <a:t>Intramurals</a:t>
            </a:r>
          </a:p>
          <a:p>
            <a:endParaRPr lang="en-US" dirty="0"/>
          </a:p>
          <a:p>
            <a:r>
              <a:rPr lang="en-US" dirty="0" smtClean="0"/>
              <a:t>Over 60 student clubs/organizations</a:t>
            </a:r>
          </a:p>
          <a:p>
            <a:pPr lvl="1"/>
            <a:r>
              <a:rPr lang="en-US" dirty="0" smtClean="0"/>
              <a:t>Community Service</a:t>
            </a:r>
          </a:p>
          <a:p>
            <a:pPr lvl="1"/>
            <a:r>
              <a:rPr lang="en-US" dirty="0" smtClean="0"/>
              <a:t>Greek Life</a:t>
            </a:r>
          </a:p>
          <a:p>
            <a:pPr lvl="1"/>
            <a:r>
              <a:rPr lang="en-US" dirty="0" smtClean="0"/>
              <a:t>Special Interest</a:t>
            </a:r>
          </a:p>
        </p:txBody>
      </p:sp>
      <p:sp>
        <p:nvSpPr>
          <p:cNvPr id="5" name="AutoShape 2" descr="https://mail-attachment.googleusercontent.com/attachment/u/0/?saduie=AG9B_P_Z1s0GArt1MF8ivJdxbAKA&amp;attid=0.1&amp;disp=emb&amp;view=att&amp;th=13419fb41b77615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mail-attachment.googleusercontent.com/attachment/u/0/?saduie=AG9B_P_Z1s0GArt1MF8ivJdxbAKA&amp;attid=0.1&amp;disp=emb&amp;view=att&amp;th=13419fb41b776153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2" t="8644" r="27833" b="22087"/>
          <a:stretch/>
        </p:blipFill>
        <p:spPr>
          <a:xfrm>
            <a:off x="6604243" y="3685309"/>
            <a:ext cx="2539757" cy="2382982"/>
          </a:xfrm>
          <a:prstGeom prst="rect">
            <a:avLst/>
          </a:prstGeom>
        </p:spPr>
      </p:pic>
      <p:pic>
        <p:nvPicPr>
          <p:cNvPr id="1030" name="Picture 6" descr="s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6" t="-1181" r="44968" b="1181"/>
          <a:stretch/>
        </p:blipFill>
        <p:spPr bwMode="auto">
          <a:xfrm>
            <a:off x="5029200" y="3633639"/>
            <a:ext cx="1609679" cy="254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34130" r="44670" b="28769"/>
          <a:stretch/>
        </p:blipFill>
        <p:spPr bwMode="auto">
          <a:xfrm>
            <a:off x="5600196" y="1620982"/>
            <a:ext cx="3543804" cy="206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48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Campus Updates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724400" y="1600200"/>
            <a:ext cx="3886200" cy="4572000"/>
          </a:xfrm>
        </p:spPr>
        <p:txBody>
          <a:bodyPr/>
          <a:lstStyle/>
          <a:p>
            <a:pPr>
              <a:buClr>
                <a:schemeClr val="tx2"/>
              </a:buClr>
            </a:pPr>
            <a:r>
              <a:rPr lang="en-US" dirty="0" smtClean="0"/>
              <a:t>Shaw Hall Renovation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Campbell Hall of Health Sciences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Course offerings at Highlands Center</a:t>
            </a:r>
            <a:endParaRPr lang="en-US" dirty="0"/>
          </a:p>
        </p:txBody>
      </p:sp>
      <p:pic>
        <p:nvPicPr>
          <p:cNvPr id="2050" name="Picture 2" descr="http://www.westliberty.edu/highlands/files/2013/03/EDUC520-resiz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752600"/>
            <a:ext cx="4128655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https://mail-attachment.googleusercontent.com/attachment/u/0/?saduie=AG9B_P_Z1s0GArt1MF8ivJdxbAKA&amp;attid=0.1&amp;disp=emb&amp;view=att&amp;th=13dcb458cc00cdb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https://mail-attachment.googleusercontent.com/attachment/u/0/?saduie=AG9B_P_Z1s0GArt1MF8ivJdxbAKA&amp;attid=0.1&amp;disp=emb&amp;view=att&amp;th=13dcb458cc00cdbe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https://mail-attachment.googleusercontent.com/attachment/u/0/?saduie=AG9B_P_Z1s0GArt1MF8ivJdxbAKA&amp;attid=0.1&amp;disp=emb&amp;view=att&amp;th=13dcb458cc00cdbe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99" y="3990976"/>
            <a:ext cx="412865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14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3581400"/>
          </a:xfrm>
        </p:spPr>
        <p:txBody>
          <a:bodyPr>
            <a:normAutofit/>
          </a:bodyPr>
          <a:lstStyle/>
          <a:p>
            <a:r>
              <a:rPr lang="en-US" dirty="0" smtClean="0"/>
              <a:t>Team Approach to a Safe and Caring Environment</a:t>
            </a:r>
          </a:p>
          <a:p>
            <a:endParaRPr lang="en-US" dirty="0"/>
          </a:p>
          <a:p>
            <a:r>
              <a:rPr lang="en-US" dirty="0" smtClean="0"/>
              <a:t>Opportunities for the Future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Provide an Affordable Education with Value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Taking it to the TOP at West Liberty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2743200"/>
            <a:ext cx="91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54000">
                    <a:schemeClr val="tx2"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</a:t>
            </a:r>
            <a:endParaRPr 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54000">
                  <a:schemeClr val="tx2"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4092015"/>
            <a:ext cx="91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54000">
                    <a:schemeClr val="tx2"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O</a:t>
            </a:r>
            <a:endParaRPr 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54000">
                  <a:schemeClr val="tx2"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4855" y="5490865"/>
            <a:ext cx="91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54000">
                    <a:schemeClr val="tx2"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P</a:t>
            </a:r>
            <a:endParaRPr 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54000">
                  <a:schemeClr val="tx2"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074" name="Picture 2" descr="http://www.westliberty.edu/admissions/files/2010/01/New-ImageWestLibert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0"/>
            <a:ext cx="916478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63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228600"/>
            <a:ext cx="8839200" cy="990600"/>
          </a:xfrm>
        </p:spPr>
        <p:txBody>
          <a:bodyPr>
            <a:noAutofit/>
          </a:bodyPr>
          <a:lstStyle/>
          <a:p>
            <a:r>
              <a:rPr lang="en-US" sz="3500" dirty="0" smtClean="0"/>
              <a:t>Team Approach to a Safe &amp; Caring Environment</a:t>
            </a:r>
            <a:endParaRPr lang="en-US" sz="35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buClr>
                <a:schemeClr val="tx2"/>
              </a:buClr>
            </a:pPr>
            <a:r>
              <a:rPr lang="en-US" dirty="0" smtClean="0"/>
              <a:t>Ranked as the safest public school campus in WV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24 hour/7 day a week Campus Police</a:t>
            </a:r>
          </a:p>
          <a:p>
            <a:pPr>
              <a:buClr>
                <a:schemeClr val="tx2"/>
              </a:buClr>
            </a:pPr>
            <a:r>
              <a:rPr lang="en-US" dirty="0" err="1" smtClean="0"/>
              <a:t>TopperNet</a:t>
            </a:r>
            <a:r>
              <a:rPr lang="en-US" dirty="0" smtClean="0"/>
              <a:t> Emergency Text System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Transfer Clearance Form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Secure Residence Halls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Topper Card Access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Alarms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Security Cameras</a:t>
            </a:r>
          </a:p>
          <a:p>
            <a:pPr lvl="1">
              <a:buClr>
                <a:schemeClr val="tx2"/>
              </a:buClr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47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228600"/>
            <a:ext cx="8839200" cy="990600"/>
          </a:xfrm>
        </p:spPr>
        <p:txBody>
          <a:bodyPr>
            <a:noAutofit/>
          </a:bodyPr>
          <a:lstStyle/>
          <a:p>
            <a:r>
              <a:rPr lang="en-US" sz="3500" dirty="0" smtClean="0"/>
              <a:t>Team Approach to a Safe &amp; Caring Environment</a:t>
            </a:r>
            <a:endParaRPr lang="en-US" sz="35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09600" y="1371600"/>
            <a:ext cx="8153400" cy="4495800"/>
          </a:xfrm>
        </p:spPr>
        <p:txBody>
          <a:bodyPr/>
          <a:lstStyle/>
          <a:p>
            <a:endParaRPr lang="en-US" dirty="0" smtClean="0"/>
          </a:p>
          <a:p>
            <a:pPr>
              <a:buClr>
                <a:schemeClr val="tx2"/>
              </a:buClr>
            </a:pPr>
            <a:r>
              <a:rPr lang="en-US" dirty="0" smtClean="0"/>
              <a:t>Academic Advisors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First Year Experience Course</a:t>
            </a:r>
          </a:p>
          <a:p>
            <a:pPr>
              <a:buClr>
                <a:schemeClr val="tx2"/>
              </a:buClr>
            </a:pPr>
            <a:r>
              <a:rPr lang="en-US" dirty="0" smtClean="0"/>
              <a:t>18:1 Student-Faculty Ratio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3886200"/>
            <a:ext cx="3352800" cy="2235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"/>
          <a:stretch/>
        </p:blipFill>
        <p:spPr>
          <a:xfrm>
            <a:off x="2417617" y="3886200"/>
            <a:ext cx="3373583" cy="22351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1"/>
          <a:stretch/>
        </p:blipFill>
        <p:spPr>
          <a:xfrm>
            <a:off x="0" y="3886201"/>
            <a:ext cx="2417617" cy="223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228600"/>
            <a:ext cx="8839200" cy="990600"/>
          </a:xfrm>
        </p:spPr>
        <p:txBody>
          <a:bodyPr>
            <a:noAutofit/>
          </a:bodyPr>
          <a:lstStyle/>
          <a:p>
            <a:r>
              <a:rPr lang="en-US" sz="3500" dirty="0" smtClean="0"/>
              <a:t>Team Approach to a Safe &amp; Caring Environment</a:t>
            </a:r>
            <a:endParaRPr lang="en-US" sz="35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pPr>
              <a:buClr>
                <a:schemeClr val="tx2"/>
              </a:buClr>
            </a:pPr>
            <a:r>
              <a:rPr lang="en-US" dirty="0" smtClean="0"/>
              <a:t>Learning &amp; Student Development Center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Free Tutoring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Career Services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Counseling Services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ADA Accommodations</a:t>
            </a:r>
          </a:p>
          <a:p>
            <a:pPr lvl="1">
              <a:buClr>
                <a:schemeClr val="tx2"/>
              </a:buClr>
            </a:pPr>
            <a:r>
              <a:rPr lang="en-US" dirty="0" smtClean="0"/>
              <a:t>Retention Specialist</a:t>
            </a:r>
          </a:p>
          <a:p>
            <a:pPr marL="365760" lvl="1" indent="0">
              <a:buClr>
                <a:schemeClr val="tx2"/>
              </a:buClr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509" y="2819400"/>
            <a:ext cx="3676650" cy="3144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72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500" dirty="0" smtClean="0"/>
              <a:t>Team Approach to a Safe &amp; Caring Environment</a:t>
            </a:r>
            <a:endParaRPr lang="en-US" sz="35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14800" y="1600200"/>
            <a:ext cx="4651248" cy="4495800"/>
          </a:xfrm>
        </p:spPr>
        <p:txBody>
          <a:bodyPr>
            <a:normAutofit fontScale="92500"/>
          </a:bodyPr>
          <a:lstStyle/>
          <a:p>
            <a:pPr>
              <a:buClr>
                <a:schemeClr val="tx2"/>
              </a:buClr>
            </a:pPr>
            <a:r>
              <a:rPr lang="en-US" dirty="0" smtClean="0"/>
              <a:t>Residential Life Program</a:t>
            </a:r>
          </a:p>
          <a:p>
            <a:pPr lvl="1"/>
            <a:r>
              <a:rPr lang="en-US" dirty="0" smtClean="0"/>
              <a:t>50% of students live on campus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84% of Freshmen</a:t>
            </a:r>
          </a:p>
          <a:p>
            <a:pPr marL="685800" lvl="2" indent="0">
              <a:buClr>
                <a:schemeClr val="tx1"/>
              </a:buClr>
              <a:buNone/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Full-Time Campus Activities Coordinator</a:t>
            </a:r>
          </a:p>
          <a:p>
            <a:pPr marL="0" indent="0">
              <a:buClr>
                <a:schemeClr val="tx2"/>
              </a:buClr>
              <a:buNone/>
            </a:pPr>
            <a:endParaRPr lang="en-US" dirty="0" smtClean="0"/>
          </a:p>
          <a:p>
            <a:pPr>
              <a:buClr>
                <a:schemeClr val="tx2"/>
              </a:buClr>
            </a:pPr>
            <a:r>
              <a:rPr lang="en-US" dirty="0" smtClean="0"/>
              <a:t>Health Services Office</a:t>
            </a:r>
          </a:p>
          <a:p>
            <a:pPr lvl="2">
              <a:buClr>
                <a:schemeClr val="tx2"/>
              </a:buClr>
            </a:pPr>
            <a:r>
              <a:rPr lang="en-US" dirty="0" smtClean="0"/>
              <a:t>Assessment and Treatment</a:t>
            </a:r>
          </a:p>
          <a:p>
            <a:pPr lvl="2">
              <a:buClr>
                <a:schemeClr val="tx2"/>
              </a:buClr>
            </a:pPr>
            <a:r>
              <a:rPr lang="en-US" dirty="0" smtClean="0"/>
              <a:t>Tobacco Free Campus</a:t>
            </a:r>
          </a:p>
          <a:p>
            <a:pPr>
              <a:buClr>
                <a:schemeClr val="tx2"/>
              </a:buClr>
              <a:buNone/>
            </a:pPr>
            <a:endParaRPr lang="en-U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9" r="18939"/>
          <a:stretch/>
        </p:blipFill>
        <p:spPr bwMode="auto">
          <a:xfrm>
            <a:off x="221673" y="1981200"/>
            <a:ext cx="3858806" cy="3948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46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Opportunities for the Future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50 Major Degree Programs Available, including</a:t>
            </a:r>
          </a:p>
          <a:p>
            <a:pPr lvl="1"/>
            <a:r>
              <a:rPr lang="en-US" dirty="0" smtClean="0"/>
              <a:t>Health Sciences</a:t>
            </a:r>
          </a:p>
          <a:p>
            <a:pPr lvl="1"/>
            <a:r>
              <a:rPr lang="en-US" dirty="0" smtClean="0"/>
              <a:t>Teacher Education</a:t>
            </a:r>
          </a:p>
          <a:p>
            <a:pPr lvl="1"/>
            <a:r>
              <a:rPr lang="en-US" dirty="0" smtClean="0"/>
              <a:t>Graphic Design</a:t>
            </a:r>
          </a:p>
          <a:p>
            <a:pPr lvl="1"/>
            <a:r>
              <a:rPr lang="en-US" dirty="0" smtClean="0"/>
              <a:t>Social Work</a:t>
            </a:r>
          </a:p>
          <a:p>
            <a:pPr lvl="1"/>
            <a:r>
              <a:rPr lang="en-US" dirty="0" smtClean="0"/>
              <a:t>Broadcasting</a:t>
            </a:r>
          </a:p>
          <a:p>
            <a:pPr lvl="1"/>
            <a:r>
              <a:rPr lang="en-US" dirty="0" smtClean="0"/>
              <a:t>Athletic Training</a:t>
            </a:r>
          </a:p>
          <a:p>
            <a:pPr lvl="1"/>
            <a:r>
              <a:rPr lang="en-US" dirty="0" smtClean="0"/>
              <a:t>Biology</a:t>
            </a:r>
          </a:p>
          <a:p>
            <a:pPr lvl="1"/>
            <a:r>
              <a:rPr lang="en-US" dirty="0" smtClean="0"/>
              <a:t>Exercise Physiology</a:t>
            </a:r>
          </a:p>
          <a:p>
            <a:pPr lvl="1"/>
            <a:r>
              <a:rPr lang="en-US" dirty="0" smtClean="0"/>
              <a:t>Physician Assistant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8" r="18636"/>
          <a:stretch/>
        </p:blipFill>
        <p:spPr>
          <a:xfrm>
            <a:off x="4953000" y="1752600"/>
            <a:ext cx="3811213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3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Opportunities for the Future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2"/>
              </a:buClr>
            </a:pPr>
            <a:r>
              <a:rPr lang="en-US" dirty="0" smtClean="0"/>
              <a:t>Freshmen Laptop Program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Creation of the Honors College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 smtClean="0"/>
              <a:t>Internships/Study Abroad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1717964"/>
            <a:ext cx="28448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7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Provide an Affordable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600200"/>
            <a:ext cx="4953000" cy="44196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93% of West Liberty students receive some type of Financial Aid</a:t>
            </a:r>
          </a:p>
          <a:p>
            <a:endParaRPr lang="en-US" dirty="0"/>
          </a:p>
          <a:p>
            <a:r>
              <a:rPr lang="en-US" dirty="0" smtClean="0"/>
              <a:t>Metro Rate for Bordering Counties</a:t>
            </a:r>
          </a:p>
          <a:p>
            <a:endParaRPr lang="en-US" dirty="0"/>
          </a:p>
          <a:p>
            <a:r>
              <a:rPr lang="en-US" dirty="0" smtClean="0"/>
              <a:t>$4.5 million awarded annually in institutional scholarships</a:t>
            </a:r>
            <a:endParaRPr lang="en-US" dirty="0"/>
          </a:p>
          <a:p>
            <a:endParaRPr lang="en-US" dirty="0"/>
          </a:p>
        </p:txBody>
      </p:sp>
      <p:pic>
        <p:nvPicPr>
          <p:cNvPr id="3074" name="Picture 2" descr="https://sphotos-b.xx.fbcdn.net/hphotos-ash4/252533_206658312708872_2291118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982" y="2514600"/>
            <a:ext cx="3581400" cy="267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31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153400" cy="990600"/>
          </a:xfrm>
        </p:spPr>
        <p:txBody>
          <a:bodyPr/>
          <a:lstStyle/>
          <a:p>
            <a:r>
              <a:rPr lang="en-US" dirty="0" smtClean="0"/>
              <a:t>AM I IN THE METRO RATE??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589566"/>
            <a:ext cx="4655127" cy="488743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Metro Rate provides a reduction in tuition for students residing in out-of-state neighboring counties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Ohio- Counties west to Columbus, north to Cleveland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Pennsylvania- Allegheny, Beaver, Butler, Greene, Washington, Westmoreland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Maryland- Allegany, Frederick, Garrett, Montgomery, Washington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Virginia- Clarke, Frederick, Loudoun, Shenandoah, Warren</a:t>
            </a:r>
            <a:endParaRPr lang="en-US" dirty="0"/>
          </a:p>
        </p:txBody>
      </p:sp>
      <p:pic>
        <p:nvPicPr>
          <p:cNvPr id="5" name="Picture 4" descr="ohio.gif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79" t="3333" r="3379" b="3333"/>
          <a:stretch/>
        </p:blipFill>
        <p:spPr>
          <a:xfrm>
            <a:off x="4883725" y="1676400"/>
            <a:ext cx="4278701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9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685800"/>
            <a:ext cx="7620000" cy="9906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SCHOLARSHIPS</a:t>
            </a:r>
            <a:endParaRPr lang="en-US" b="1" dirty="0">
              <a:solidFill>
                <a:schemeClr val="accent3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749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WLU Scholars Program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8848" cy="4724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Four Year Scholarship Program for Students with a 3.75 GPA or higher and at least a 22 ACT (1020 SAT Critical Reading + Math)</a:t>
            </a:r>
          </a:p>
          <a:p>
            <a:endParaRPr lang="en-US" dirty="0" smtClean="0"/>
          </a:p>
          <a:p>
            <a:pPr lvl="1"/>
            <a:r>
              <a:rPr lang="en-US" dirty="0" err="1" smtClean="0"/>
              <a:t>Elbin</a:t>
            </a:r>
            <a:r>
              <a:rPr lang="en-US" dirty="0" smtClean="0"/>
              <a:t> Scholars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27 or higher ACT (1220 SAT)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$4,000 In-state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$12,000 Out-of-state/Metro</a:t>
            </a:r>
          </a:p>
          <a:p>
            <a:pPr lvl="2"/>
            <a:endParaRPr lang="en-US" dirty="0"/>
          </a:p>
          <a:p>
            <a:pPr lvl="2"/>
            <a:r>
              <a:rPr lang="en-US" dirty="0" smtClean="0"/>
              <a:t>**</a:t>
            </a:r>
            <a:r>
              <a:rPr lang="en-US" dirty="0" err="1" smtClean="0"/>
              <a:t>Elbin</a:t>
            </a:r>
            <a:r>
              <a:rPr lang="en-US" dirty="0" smtClean="0"/>
              <a:t> Scholars with a 4.00 GPA (</a:t>
            </a:r>
            <a:r>
              <a:rPr lang="en-US" dirty="0" err="1" smtClean="0"/>
              <a:t>unweighted</a:t>
            </a:r>
            <a:r>
              <a:rPr lang="en-US" dirty="0" smtClean="0"/>
              <a:t>) and a 30 ACT (1340 SAT) or higher Composite Score will receive full scholarship to cover tuition, mandatory fees, room and board.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1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WLU Scholars Program (cont’d)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8848" cy="4724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lvl="1"/>
            <a:r>
              <a:rPr lang="en-US" dirty="0" smtClean="0"/>
              <a:t>Presidential Scholars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24-26 ACT (1090-1210 SAT)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$3,000 a year</a:t>
            </a:r>
          </a:p>
          <a:p>
            <a:pPr lvl="2">
              <a:buClr>
                <a:schemeClr val="tx1"/>
              </a:buClr>
            </a:pPr>
            <a:endParaRPr lang="en-US" dirty="0"/>
          </a:p>
          <a:p>
            <a:pPr lvl="2">
              <a:buClr>
                <a:schemeClr val="tx1"/>
              </a:buClr>
            </a:pPr>
            <a:endParaRPr lang="en-US" dirty="0" smtClean="0"/>
          </a:p>
          <a:p>
            <a:pPr lvl="1"/>
            <a:r>
              <a:rPr lang="en-US" dirty="0" smtClean="0"/>
              <a:t>Foundation </a:t>
            </a:r>
            <a:r>
              <a:rPr lang="en-US" dirty="0"/>
              <a:t>Scholars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22-23 </a:t>
            </a:r>
            <a:r>
              <a:rPr lang="en-US" dirty="0"/>
              <a:t>ACT (</a:t>
            </a:r>
            <a:r>
              <a:rPr lang="en-US" dirty="0" smtClean="0"/>
              <a:t>1020-1080 </a:t>
            </a:r>
            <a:r>
              <a:rPr lang="en-US" dirty="0"/>
              <a:t>SAT)</a:t>
            </a:r>
          </a:p>
          <a:p>
            <a:pPr lvl="2">
              <a:buClr>
                <a:schemeClr val="tx1"/>
              </a:buClr>
            </a:pPr>
            <a:r>
              <a:rPr lang="en-US" dirty="0" smtClean="0"/>
              <a:t>$2,000 a year</a:t>
            </a:r>
            <a:endParaRPr lang="en-US" dirty="0"/>
          </a:p>
          <a:p>
            <a:pPr marL="685800" lvl="2" indent="0">
              <a:buClr>
                <a:schemeClr val="tx1"/>
              </a:buClr>
              <a:buNone/>
            </a:pPr>
            <a:endParaRPr lang="en-US" dirty="0" smtClean="0"/>
          </a:p>
        </p:txBody>
      </p:sp>
      <p:pic>
        <p:nvPicPr>
          <p:cNvPr id="5124" name="Picture 4" descr="https://sphotos-a.xx.fbcdn.net/hphotos-ash3/546587_360040870738306_1775590526_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2" r="9621"/>
          <a:stretch/>
        </p:blipFill>
        <p:spPr bwMode="auto">
          <a:xfrm>
            <a:off x="5105400" y="1849582"/>
            <a:ext cx="3235036" cy="424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35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Scholarships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Black &amp; Gold Scholarship</a:t>
            </a:r>
          </a:p>
          <a:p>
            <a:pPr lvl="1"/>
            <a:r>
              <a:rPr lang="en-US" dirty="0" smtClean="0"/>
              <a:t>$1,000 a year</a:t>
            </a:r>
          </a:p>
          <a:p>
            <a:pPr lvl="1"/>
            <a:r>
              <a:rPr lang="en-US" dirty="0" smtClean="0"/>
              <a:t>22 ACT or higher (1020 SAT)/3.5-3.74 GPA</a:t>
            </a:r>
          </a:p>
          <a:p>
            <a:pPr lvl="1"/>
            <a:endParaRPr lang="en-US" dirty="0"/>
          </a:p>
          <a:p>
            <a:r>
              <a:rPr lang="en-US" dirty="0" smtClean="0"/>
              <a:t>Promise Plus Scholarship</a:t>
            </a:r>
            <a:endParaRPr lang="en-US" dirty="0"/>
          </a:p>
          <a:p>
            <a:pPr lvl="1"/>
            <a:r>
              <a:rPr lang="en-US" dirty="0"/>
              <a:t>$1,000 a </a:t>
            </a:r>
            <a:r>
              <a:rPr lang="en-US" dirty="0" smtClean="0"/>
              <a:t>year, unless student has received another scholarship</a:t>
            </a:r>
          </a:p>
          <a:p>
            <a:pPr lvl="1"/>
            <a:endParaRPr lang="en-US" dirty="0"/>
          </a:p>
          <a:p>
            <a:r>
              <a:rPr lang="en-US" dirty="0" smtClean="0"/>
              <a:t>University Scholarship</a:t>
            </a:r>
            <a:endParaRPr lang="en-US" dirty="0"/>
          </a:p>
          <a:p>
            <a:pPr lvl="1"/>
            <a:r>
              <a:rPr lang="en-US" dirty="0" smtClean="0"/>
              <a:t>$2,000 </a:t>
            </a:r>
            <a:r>
              <a:rPr lang="en-US" dirty="0"/>
              <a:t>a </a:t>
            </a:r>
            <a:r>
              <a:rPr lang="en-US" dirty="0" smtClean="0"/>
              <a:t>year for three years</a:t>
            </a:r>
            <a:endParaRPr lang="en-US" dirty="0"/>
          </a:p>
          <a:p>
            <a:pPr lvl="1"/>
            <a:r>
              <a:rPr lang="en-US" dirty="0" smtClean="0"/>
              <a:t>Transfer students with 3.25 GPA or higher</a:t>
            </a:r>
          </a:p>
        </p:txBody>
      </p:sp>
    </p:spTree>
    <p:extLst>
      <p:ext uri="{BB962C8B-B14F-4D97-AF65-F5344CB8AC3E}">
        <p14:creationId xmlns:p14="http://schemas.microsoft.com/office/powerpoint/2010/main" val="194815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Talent Based Scholarships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6626352" cy="4495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Marching Band Scholarships</a:t>
            </a:r>
          </a:p>
          <a:p>
            <a:pPr lvl="1"/>
            <a:r>
              <a:rPr lang="en-US" dirty="0" smtClean="0"/>
              <a:t>For students participating in the WLU Marching Band</a:t>
            </a:r>
          </a:p>
          <a:p>
            <a:pPr marL="365760" lvl="1" indent="0">
              <a:buNone/>
            </a:pPr>
            <a:endParaRPr lang="en-US" dirty="0"/>
          </a:p>
          <a:p>
            <a:r>
              <a:rPr lang="en-US" dirty="0" smtClean="0"/>
              <a:t>Arts &amp; Communication Scholarships</a:t>
            </a:r>
            <a:endParaRPr lang="en-US" dirty="0"/>
          </a:p>
          <a:p>
            <a:pPr lvl="1"/>
            <a:r>
              <a:rPr lang="en-US" dirty="0" smtClean="0"/>
              <a:t>Awards determined by Academic Department for music, art and theater</a:t>
            </a:r>
          </a:p>
          <a:p>
            <a:pPr lvl="1"/>
            <a:endParaRPr lang="en-US" dirty="0"/>
          </a:p>
          <a:p>
            <a:r>
              <a:rPr lang="en-US" dirty="0" smtClean="0"/>
              <a:t>Athletic Scholarships</a:t>
            </a:r>
            <a:endParaRPr lang="en-US" dirty="0"/>
          </a:p>
          <a:p>
            <a:pPr lvl="1"/>
            <a:r>
              <a:rPr lang="en-US" dirty="0" smtClean="0"/>
              <a:t>Awards determined by Head Coaches</a:t>
            </a:r>
            <a:endParaRPr lang="en-US" dirty="0"/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0" y="2819400"/>
            <a:ext cx="2667000" cy="2282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25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10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Financial Aid: Making Dollars into Sense</a:t>
            </a:r>
            <a:endParaRPr lang="en-US" dirty="0"/>
          </a:p>
        </p:txBody>
      </p:sp>
      <p:pic>
        <p:nvPicPr>
          <p:cNvPr id="6146" name="Picture 2" descr="http://www.westliberty.edu/admissions/files/2013/01/DSC_0082_2-resiz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5" y="1572491"/>
            <a:ext cx="9139280" cy="466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50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Financial Aid??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524000"/>
            <a:ext cx="8531352" cy="44958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/>
              <a:t>Scholarships (academic, talent-based or need-based)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Grants (Federal or State)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Loans (Federal, parent, alternative or institutional)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Student Employment (Federal Work Study and institutional)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6" b="11748"/>
          <a:stretch/>
        </p:blipFill>
        <p:spPr bwMode="auto">
          <a:xfrm>
            <a:off x="2182091" y="4114800"/>
            <a:ext cx="4724400" cy="2008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4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Where does Financial Aid come from?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589088"/>
            <a:ext cx="3048000" cy="4572000"/>
          </a:xfrm>
        </p:spPr>
      </p:pic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/>
              <a:t>US Department of Education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State Higher Education Agencies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Institutions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Third Parties, such as: private foundations, banks, civic organizations,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52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Apply for Aid?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The FAFSA- Free Application for Federal Student Aid (www.fafsa.gov) must be completed:</a:t>
            </a:r>
          </a:p>
          <a:p>
            <a:pPr lvl="1"/>
            <a:r>
              <a:rPr lang="en-US" dirty="0" smtClean="0"/>
              <a:t>Federal and State Grants (Pell, SEOG, TEACH, WVHEG, PHEAA)</a:t>
            </a:r>
          </a:p>
          <a:p>
            <a:pPr lvl="1"/>
            <a:r>
              <a:rPr lang="en-US" dirty="0" smtClean="0"/>
              <a:t>Federal Loans</a:t>
            </a:r>
          </a:p>
          <a:p>
            <a:pPr lvl="1"/>
            <a:r>
              <a:rPr lang="en-US" dirty="0" smtClean="0"/>
              <a:t>Federal Work Study (WLU has an additional application for Federal Work Study)</a:t>
            </a:r>
          </a:p>
          <a:p>
            <a:pPr lvl="1"/>
            <a:endParaRPr lang="en-US" dirty="0"/>
          </a:p>
          <a:p>
            <a:pPr marL="365760" lvl="1" indent="0">
              <a:buNone/>
            </a:pPr>
            <a:r>
              <a:rPr lang="en-US" dirty="0" smtClean="0"/>
              <a:t>**Some state agencies may require additional paperwork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60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Applying for Financial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0352" cy="44958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/>
              <a:t>Admissions Application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Institutional Scholarship Applications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Third Party Applications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IMPORTANT: Check Institutional &amp; State Deadlines</a:t>
            </a:r>
          </a:p>
          <a:p>
            <a:pPr>
              <a:buClr>
                <a:schemeClr val="tx1"/>
              </a:buClr>
            </a:pPr>
            <a:endParaRPr lang="en-US" dirty="0"/>
          </a:p>
        </p:txBody>
      </p:sp>
      <p:pic>
        <p:nvPicPr>
          <p:cNvPr id="10242" name="Picture 2" descr="http://www.westliberty.edu/student-life/files/2011/08/IMG_04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886200"/>
            <a:ext cx="438150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09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Eligibility for Federal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/>
              <a:t>Must be enrolled for enrollment in an eligible program of study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Must be pursuing degree, certificate or other recognized credential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Must be a US Citizen or eligible non-citizen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Must be registered with Selective Service (if male, required)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Institutions, states and third parties may set additional criteria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Deadlines for Financial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0"/>
            <a:ext cx="8763000" cy="44958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US" dirty="0" smtClean="0"/>
              <a:t>WLU FAFSA Priority Deadline: April 15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WLU Scholarships: awarded on a rolling basis for accepted students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Early awards to Scholars during 1</a:t>
            </a:r>
            <a:r>
              <a:rPr lang="en-US" baseline="30000" dirty="0" smtClean="0"/>
              <a:t>st</a:t>
            </a:r>
            <a:r>
              <a:rPr lang="en-US" dirty="0" smtClean="0"/>
              <a:t> week of November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Students must be accepted to WLU by June 15 in order to be eligible for scholarships for following academic year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85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Processing Update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0"/>
            <a:ext cx="8534400" cy="44958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US" dirty="0" smtClean="0"/>
              <a:t>Tracking Letters being mailed on a weekly basis informing student of additional documentation needed before aid can be processed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Financial Aid Estimate Letters currently being mailed on a weekly basis indicating awarded aid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Aid is based on estimated costs for 2012-13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Student required to sign and return one copy</a:t>
            </a:r>
          </a:p>
        </p:txBody>
      </p:sp>
    </p:spTree>
    <p:extLst>
      <p:ext uri="{BB962C8B-B14F-4D97-AF65-F5344CB8AC3E}">
        <p14:creationId xmlns:p14="http://schemas.microsoft.com/office/powerpoint/2010/main" val="21903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Processing Update (cont’d)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524000"/>
            <a:ext cx="8534400" cy="44958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US" dirty="0" smtClean="0"/>
              <a:t>In May, WV Higher Education Grant and PROMISE Scholarship notifications issued to students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Final award letters will be available in July after registration and final costs determined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Special Circumstances can be completed if a student/parents experience a substantial change in finances</a:t>
            </a:r>
          </a:p>
        </p:txBody>
      </p:sp>
    </p:spTree>
    <p:extLst>
      <p:ext uri="{BB962C8B-B14F-4D97-AF65-F5344CB8AC3E}">
        <p14:creationId xmlns:p14="http://schemas.microsoft.com/office/powerpoint/2010/main" val="255500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609600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143000" y="5562600"/>
            <a:ext cx="7427913" cy="1673225"/>
          </a:xfrm>
        </p:spPr>
        <p:txBody>
          <a:bodyPr/>
          <a:lstStyle/>
          <a:p>
            <a:r>
              <a:rPr lang="en-U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Requirements and steps to become a </a:t>
            </a:r>
            <a:r>
              <a:rPr lang="en-US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Hilltopper</a:t>
            </a:r>
            <a:endParaRPr lang="en-U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620000" cy="990600"/>
          </a:xfrm>
        </p:spPr>
        <p:txBody>
          <a:bodyPr/>
          <a:lstStyle/>
          <a:p>
            <a:r>
              <a:rPr lang="en-U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THE ADMISSIONS PROCESS</a:t>
            </a:r>
            <a:endParaRPr lang="en-U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20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become a </a:t>
            </a:r>
            <a:r>
              <a:rPr lang="en-US" dirty="0" err="1" smtClean="0"/>
              <a:t>Hilltopper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Submit the following:</a:t>
            </a:r>
          </a:p>
          <a:p>
            <a:pPr lvl="1"/>
            <a:r>
              <a:rPr lang="en-US" dirty="0" smtClean="0"/>
              <a:t>Application for Admission</a:t>
            </a:r>
          </a:p>
          <a:p>
            <a:pPr lvl="1"/>
            <a:r>
              <a:rPr lang="en-US" dirty="0" smtClean="0"/>
              <a:t>High School and/or College Transcript</a:t>
            </a:r>
          </a:p>
          <a:p>
            <a:pPr lvl="1"/>
            <a:r>
              <a:rPr lang="en-US" dirty="0" smtClean="0"/>
              <a:t>Standardized Test Scores</a:t>
            </a:r>
          </a:p>
          <a:p>
            <a:pPr lvl="1"/>
            <a:r>
              <a:rPr lang="en-US" dirty="0" smtClean="0"/>
              <a:t>Transfer Clearance Form (transfer students only)</a:t>
            </a:r>
          </a:p>
        </p:txBody>
      </p:sp>
      <p:pic>
        <p:nvPicPr>
          <p:cNvPr id="7170" name="Picture 2" descr="https://sphotos-a.xx.fbcdn.net/hphotos-ash4/293257_238600589514644_6546621_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 b="26300"/>
          <a:stretch/>
        </p:blipFill>
        <p:spPr bwMode="auto">
          <a:xfrm>
            <a:off x="2895600" y="4267200"/>
            <a:ext cx="3733801" cy="193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67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Admissions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4495800"/>
          </a:xfrm>
        </p:spPr>
        <p:txBody>
          <a:bodyPr/>
          <a:lstStyle/>
          <a:p>
            <a:r>
              <a:rPr lang="en-US" dirty="0" smtClean="0"/>
              <a:t>High School Graduates</a:t>
            </a:r>
          </a:p>
          <a:p>
            <a:pPr lvl="1"/>
            <a:r>
              <a:rPr lang="en-US" dirty="0" smtClean="0"/>
              <a:t>2.00 Grade Point Average</a:t>
            </a:r>
          </a:p>
          <a:p>
            <a:pPr lvl="1"/>
            <a:r>
              <a:rPr lang="en-US" dirty="0" smtClean="0"/>
              <a:t>Minimum of 18 ACT or 870 SAT</a:t>
            </a:r>
          </a:p>
          <a:p>
            <a:pPr lvl="1"/>
            <a:r>
              <a:rPr lang="en-US" dirty="0" smtClean="0"/>
              <a:t>Curricular Requirements</a:t>
            </a:r>
          </a:p>
          <a:p>
            <a:pPr lvl="2"/>
            <a:r>
              <a:rPr lang="en-US" dirty="0" smtClean="0"/>
              <a:t>4 Units English	</a:t>
            </a:r>
          </a:p>
          <a:p>
            <a:pPr lvl="2"/>
            <a:r>
              <a:rPr lang="en-US" dirty="0" smtClean="0"/>
              <a:t>4 </a:t>
            </a:r>
            <a:r>
              <a:rPr lang="en-US" dirty="0"/>
              <a:t>Units </a:t>
            </a:r>
            <a:r>
              <a:rPr lang="en-US" dirty="0" smtClean="0"/>
              <a:t>Math (3 must be Algebra I or higher)</a:t>
            </a:r>
          </a:p>
          <a:p>
            <a:pPr lvl="2"/>
            <a:r>
              <a:rPr lang="en-US" dirty="0" smtClean="0"/>
              <a:t>3 Social Studies (including US History)</a:t>
            </a:r>
          </a:p>
          <a:p>
            <a:pPr lvl="2"/>
            <a:r>
              <a:rPr lang="en-US" dirty="0" smtClean="0"/>
              <a:t>3 Lab Sciences</a:t>
            </a:r>
          </a:p>
          <a:p>
            <a:pPr lvl="2"/>
            <a:r>
              <a:rPr lang="en-US" dirty="0" smtClean="0"/>
              <a:t>2 Units of Foreign Language in the same discipline</a:t>
            </a:r>
          </a:p>
          <a:p>
            <a:pPr lvl="2"/>
            <a:r>
              <a:rPr lang="en-US" dirty="0" smtClean="0"/>
              <a:t>1 Fine 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41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Admissions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873752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Transfer Students</a:t>
            </a:r>
          </a:p>
          <a:p>
            <a:pPr lvl="1"/>
            <a:r>
              <a:rPr lang="en-US" dirty="0" smtClean="0"/>
              <a:t>2.00 College Grade Point Average</a:t>
            </a:r>
          </a:p>
          <a:p>
            <a:pPr lvl="1"/>
            <a:r>
              <a:rPr lang="en-US" dirty="0" smtClean="0"/>
              <a:t>If less than 28 credit hours completed, also a High School Transcript</a:t>
            </a:r>
          </a:p>
          <a:p>
            <a:pPr lvl="1"/>
            <a:r>
              <a:rPr lang="en-US" dirty="0" smtClean="0"/>
              <a:t>Transfer Clearance Form </a:t>
            </a:r>
          </a:p>
        </p:txBody>
      </p:sp>
      <p:sp>
        <p:nvSpPr>
          <p:cNvPr id="4" name="AutoShape 4" descr="https://mail-attachment.googleusercontent.com/attachment/u/0/?saduie=AG9B_P_Z1s0GArt1MF8ivJdxbAKA&amp;attid=0.4&amp;disp=emb&amp;view=att&amp;th=133b2d334743006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198" name="Picture 6" descr="http://westliberty.edu/communications/files/2011/10/Trumpet-2-300x26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438400"/>
            <a:ext cx="305933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16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Final </a:t>
            </a:r>
            <a:r>
              <a:rPr lang="en-US" dirty="0"/>
              <a:t>S</a:t>
            </a:r>
            <a:r>
              <a:rPr lang="en-US" dirty="0" smtClean="0"/>
              <a:t>teps…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March/April/May - Financial Aid Estimate Letters being issued</a:t>
            </a:r>
          </a:p>
          <a:p>
            <a:r>
              <a:rPr lang="en-US" dirty="0" smtClean="0"/>
              <a:t>March- Pre-registration and Orientation information issued to students</a:t>
            </a:r>
          </a:p>
          <a:p>
            <a:r>
              <a:rPr lang="en-US" dirty="0" smtClean="0"/>
              <a:t>June- Orientation begins</a:t>
            </a:r>
          </a:p>
          <a:p>
            <a:r>
              <a:rPr lang="en-US" dirty="0" smtClean="0"/>
              <a:t>June- Housing assignments issued to students</a:t>
            </a:r>
          </a:p>
          <a:p>
            <a:r>
              <a:rPr lang="en-US" dirty="0" smtClean="0"/>
              <a:t>July- Official Financial Aid Award Letters issued</a:t>
            </a:r>
          </a:p>
          <a:p>
            <a:r>
              <a:rPr lang="en-US" dirty="0" smtClean="0"/>
              <a:t>July- Billing statements emailed from Business Office</a:t>
            </a:r>
          </a:p>
          <a:p>
            <a:r>
              <a:rPr lang="en-US" dirty="0" smtClean="0"/>
              <a:t>August 23- Residence Halls open for new students</a:t>
            </a:r>
          </a:p>
          <a:p>
            <a:r>
              <a:rPr lang="en-US" dirty="0" smtClean="0"/>
              <a:t>August 26- Fall Classes begin at 9:00 a.m.</a:t>
            </a:r>
          </a:p>
        </p:txBody>
      </p:sp>
    </p:spTree>
    <p:extLst>
      <p:ext uri="{BB962C8B-B14F-4D97-AF65-F5344CB8AC3E}">
        <p14:creationId xmlns:p14="http://schemas.microsoft.com/office/powerpoint/2010/main" val="38733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en-US" dirty="0" smtClean="0"/>
              <a:t>Financial Aid: (304) 336-8016</a:t>
            </a:r>
          </a:p>
          <a:p>
            <a:pPr algn="ctr"/>
            <a:r>
              <a:rPr lang="en-US" dirty="0" smtClean="0"/>
              <a:t>Housing/Residence Life: (304) 336-8345</a:t>
            </a:r>
          </a:p>
          <a:p>
            <a:pPr algn="ctr"/>
            <a:r>
              <a:rPr lang="en-US" dirty="0" smtClean="0"/>
              <a:t>Admissions: (304) 336-8076</a:t>
            </a:r>
          </a:p>
          <a:p>
            <a:pPr algn="ctr"/>
            <a:r>
              <a:rPr lang="en-US" dirty="0" smtClean="0"/>
              <a:t>Toll Free 1-866- WEST LIB</a:t>
            </a:r>
          </a:p>
          <a:p>
            <a:pPr algn="ctr"/>
            <a:r>
              <a:rPr lang="en-US" dirty="0" smtClean="0"/>
              <a:t>WestLiberty.edu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 descr="wlu se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bg1">
                <a:lumMod val="8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62400" y="4287982"/>
            <a:ext cx="1877292" cy="1828800"/>
          </a:xfrm>
          <a:prstGeom prst="rect">
            <a:avLst/>
          </a:prstGeom>
          <a:effectLst>
            <a:glow rad="127000"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227102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ustom 7">
      <a:dk1>
        <a:sysClr val="windowText" lastClr="000000"/>
      </a:dk1>
      <a:lt1>
        <a:sysClr val="window" lastClr="FFFFFF"/>
      </a:lt1>
      <a:dk2>
        <a:srgbClr val="595959"/>
      </a:dk2>
      <a:lt2>
        <a:srgbClr val="FFC000"/>
      </a:lt2>
      <a:accent1>
        <a:srgbClr val="FFC000"/>
      </a:accent1>
      <a:accent2>
        <a:srgbClr val="000000"/>
      </a:accent2>
      <a:accent3>
        <a:srgbClr val="FFFFFF"/>
      </a:accent3>
      <a:accent4>
        <a:srgbClr val="7F7F7F"/>
      </a:accent4>
      <a:accent5>
        <a:srgbClr val="FFFF00"/>
      </a:accent5>
      <a:accent6>
        <a:srgbClr val="262626"/>
      </a:accent6>
      <a:hlink>
        <a:srgbClr val="0000FF"/>
      </a:hlink>
      <a:folHlink>
        <a:srgbClr val="80008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2972</TotalTime>
  <Words>1107</Words>
  <Application>Microsoft Office PowerPoint</Application>
  <PresentationFormat>On-screen Show (4:3)</PresentationFormat>
  <Paragraphs>245</Paragraphs>
  <Slides>36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Median</vt:lpstr>
      <vt:lpstr>WELCOME TO YOUR FUTURE</vt:lpstr>
      <vt:lpstr>SCHEDULE OF EVENTS</vt:lpstr>
      <vt:lpstr>FIND THE PERFECT FIT</vt:lpstr>
      <vt:lpstr>Where WLU Students Come From…</vt:lpstr>
      <vt:lpstr>WLU ACADEMIC COLLEGES</vt:lpstr>
      <vt:lpstr>Find what style best suits you</vt:lpstr>
      <vt:lpstr>Campus Updates</vt:lpstr>
      <vt:lpstr>Taking it to the TOP at West Liberty</vt:lpstr>
      <vt:lpstr>Team Approach to a Safe &amp; Caring Environment</vt:lpstr>
      <vt:lpstr>Team Approach to a Safe &amp; Caring Environment</vt:lpstr>
      <vt:lpstr>Team Approach to a Safe &amp; Caring Environment</vt:lpstr>
      <vt:lpstr>Team Approach to a Safe &amp; Caring Environment</vt:lpstr>
      <vt:lpstr>Opportunities for the Future</vt:lpstr>
      <vt:lpstr>Opportunities for the Future</vt:lpstr>
      <vt:lpstr>Provide an Affordable Education</vt:lpstr>
      <vt:lpstr>AM I IN THE METRO RATE??</vt:lpstr>
      <vt:lpstr>SCHOLARSHIPS</vt:lpstr>
      <vt:lpstr>WLU Scholars Program</vt:lpstr>
      <vt:lpstr>WLU Scholars Program (cont’d)</vt:lpstr>
      <vt:lpstr>Other Scholarships</vt:lpstr>
      <vt:lpstr>Talent Based Scholarships</vt:lpstr>
      <vt:lpstr>Financial Aid: Making Dollars into Sense</vt:lpstr>
      <vt:lpstr>What is Financial Aid??</vt:lpstr>
      <vt:lpstr>Where does Financial Aid come from?</vt:lpstr>
      <vt:lpstr>How Do I Apply for Aid?</vt:lpstr>
      <vt:lpstr>Applying for Financial Aid</vt:lpstr>
      <vt:lpstr>General Eligibility for Federal Aid</vt:lpstr>
      <vt:lpstr>Deadlines for Financial Aid</vt:lpstr>
      <vt:lpstr>Processing Update</vt:lpstr>
      <vt:lpstr>Processing Update (cont’d)</vt:lpstr>
      <vt:lpstr>THE ADMISSIONS PROCESS</vt:lpstr>
      <vt:lpstr>How to become a Hilltopper</vt:lpstr>
      <vt:lpstr>Admissions Requirements</vt:lpstr>
      <vt:lpstr>Admissions Requirements</vt:lpstr>
      <vt:lpstr>The Final Steps…</vt:lpstr>
      <vt:lpstr>Questions??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 THE PERFECT FIT</dc:title>
  <dc:creator>WLU</dc:creator>
  <cp:lastModifiedBy>Michelle Panepucci</cp:lastModifiedBy>
  <cp:revision>66</cp:revision>
  <dcterms:created xsi:type="dcterms:W3CDTF">2013-04-01T19:15:04Z</dcterms:created>
  <dcterms:modified xsi:type="dcterms:W3CDTF">2013-04-05T13:41:50Z</dcterms:modified>
</cp:coreProperties>
</file>