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92" r:id="rId5"/>
    <p:sldId id="258" r:id="rId6"/>
    <p:sldId id="259" r:id="rId7"/>
    <p:sldId id="260" r:id="rId8"/>
    <p:sldId id="271" r:id="rId9"/>
    <p:sldId id="261" r:id="rId10"/>
    <p:sldId id="264" r:id="rId11"/>
    <p:sldId id="288" r:id="rId12"/>
    <p:sldId id="286" r:id="rId13"/>
    <p:sldId id="273" r:id="rId14"/>
    <p:sldId id="274" r:id="rId15"/>
    <p:sldId id="265" r:id="rId16"/>
    <p:sldId id="272" r:id="rId17"/>
    <p:sldId id="277" r:id="rId18"/>
    <p:sldId id="278" r:id="rId19"/>
    <p:sldId id="279" r:id="rId20"/>
    <p:sldId id="295" r:id="rId21"/>
    <p:sldId id="291" r:id="rId22"/>
    <p:sldId id="290" r:id="rId23"/>
    <p:sldId id="270" r:id="rId2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00" autoAdjust="0"/>
  </p:normalViewPr>
  <p:slideViewPr>
    <p:cSldViewPr>
      <p:cViewPr varScale="1">
        <p:scale>
          <a:sx n="109" d="100"/>
          <a:sy n="109" d="100"/>
        </p:scale>
        <p:origin x="-53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3FB8-77B9-4F22-A804-C29ADB46D367}" type="datetimeFigureOut">
              <a:rPr lang="en-US" smtClean="0"/>
              <a:pPr/>
              <a:t>3/23/2012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AD78-E8C9-4E0B-AF59-413CB266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3FB8-77B9-4F22-A804-C29ADB46D367}" type="datetimeFigureOut">
              <a:rPr lang="en-US" smtClean="0"/>
              <a:pPr/>
              <a:t>3/23/2012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AD78-E8C9-4E0B-AF59-413CB266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3FB8-77B9-4F22-A804-C29ADB46D367}" type="datetimeFigureOut">
              <a:rPr lang="en-US" smtClean="0"/>
              <a:pPr/>
              <a:t>3/23/2012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AD78-E8C9-4E0B-AF59-413CB266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3FB8-77B9-4F22-A804-C29ADB46D367}" type="datetimeFigureOut">
              <a:rPr lang="en-US" smtClean="0"/>
              <a:pPr/>
              <a:t>3/23/2012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AD78-E8C9-4E0B-AF59-413CB266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3FB8-77B9-4F22-A804-C29ADB46D367}" type="datetimeFigureOut">
              <a:rPr lang="en-US" smtClean="0"/>
              <a:pPr/>
              <a:t>3/23/2012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AD78-E8C9-4E0B-AF59-413CB266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3FB8-77B9-4F22-A804-C29ADB46D367}" type="datetimeFigureOut">
              <a:rPr lang="en-US" smtClean="0"/>
              <a:pPr/>
              <a:t>3/23/2012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AD78-E8C9-4E0B-AF59-413CB266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3FB8-77B9-4F22-A804-C29ADB46D367}" type="datetimeFigureOut">
              <a:rPr lang="en-US" smtClean="0"/>
              <a:pPr/>
              <a:t>3/23/2012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AD78-E8C9-4E0B-AF59-413CB266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3FB8-77B9-4F22-A804-C29ADB46D367}" type="datetimeFigureOut">
              <a:rPr lang="en-US" smtClean="0"/>
              <a:pPr/>
              <a:t>3/23/2012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AD78-E8C9-4E0B-AF59-413CB266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3FB8-77B9-4F22-A804-C29ADB46D367}" type="datetimeFigureOut">
              <a:rPr lang="en-US" smtClean="0"/>
              <a:pPr/>
              <a:t>3/23/2012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AD78-E8C9-4E0B-AF59-413CB266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3FB8-77B9-4F22-A804-C29ADB46D367}" type="datetimeFigureOut">
              <a:rPr lang="en-US" smtClean="0"/>
              <a:pPr/>
              <a:t>3/23/2012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AD78-E8C9-4E0B-AF59-413CB266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3FB8-77B9-4F22-A804-C29ADB46D367}" type="datetimeFigureOut">
              <a:rPr lang="en-US" smtClean="0"/>
              <a:pPr/>
              <a:t>3/23/2012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AD78-E8C9-4E0B-AF59-413CB266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53FB8-77B9-4F22-A804-C29ADB46D367}" type="datetimeFigureOut">
              <a:rPr lang="en-US" smtClean="0"/>
              <a:pPr/>
              <a:t>3/23/2012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FAD78-E8C9-4E0B-AF59-413CB266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fsa.gov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200400"/>
            <a:ext cx="7924800" cy="2000251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Ambassador Academy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76800"/>
            <a:ext cx="6400800" cy="1143000"/>
          </a:xfrm>
        </p:spPr>
        <p:txBody>
          <a:bodyPr>
            <a:normAutofit fontScale="85000" lnSpcReduction="20000"/>
          </a:bodyPr>
          <a:lstStyle/>
          <a:p>
            <a:endParaRPr lang="en-US" sz="4400" dirty="0" smtClean="0">
              <a:solidFill>
                <a:schemeClr val="tx1"/>
              </a:solidFill>
            </a:endParaRPr>
          </a:p>
          <a:p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</a:rPr>
              <a:t>Spring 2012</a:t>
            </a:r>
            <a:endParaRPr lang="en-US" sz="4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17241"/>
          <a:stretch>
            <a:fillRect/>
          </a:stretch>
        </p:blipFill>
        <p:spPr bwMode="auto">
          <a:xfrm>
            <a:off x="1828800" y="457200"/>
            <a:ext cx="5279412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 AN AFFORDABLE EDUCATION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791200" cy="4876800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Metro Rate provides a reduction in tuition and fees for students residing in out of state neighboring counties</a:t>
            </a:r>
          </a:p>
          <a:p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Current reduction is approximately $2500 per year-Expanding in 2012-13</a:t>
            </a:r>
          </a:p>
          <a:p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Ohio: Counties west to Columbus and north to Cleveland</a:t>
            </a:r>
          </a:p>
          <a:p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Pennsylvania: Allegheny, Beaver, Butler, Greene, Washington, Westmoreland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Maryland: Allegany, Frederick, Garrett, Montgomery, Washington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Virginia: Clarke, Frederick, Loudoun, Shenandoah, Warren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ohio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9" t="3333" r="3379" b="3333"/>
          <a:stretch>
            <a:fillRect/>
          </a:stretch>
        </p:blipFill>
        <p:spPr>
          <a:xfrm>
            <a:off x="5464628" y="1828800"/>
            <a:ext cx="3679372" cy="39624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SCHOLARSHIPS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4876800"/>
          </a:xfrm>
        </p:spPr>
        <p:txBody>
          <a:bodyPr>
            <a:no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Scholar Program: Scholarship Program for Students with a 3.75 GPA and at least 22 ACT/1020 SAT. Students designated as Elbin (27 ACT or higher), Presidential (24-26 ACT), or Foundation (22-23 ACT) Scholars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Elbin Scholars with 4.00 gpa (unweighted) receive full scholarship to cover tuition, mandatory fees, room and board.  A 30 ACT composite score will also be required beginning Fall 2013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PROMISE Plus Scholarship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Black &amp; Gold Scholarship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University Scholarship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ra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267200"/>
            <a:ext cx="3132306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SCHOLARSHIPS CONTINUED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219200"/>
            <a:ext cx="6324600" cy="4724400"/>
          </a:xfrm>
        </p:spPr>
        <p:txBody>
          <a:bodyPr/>
          <a:lstStyle/>
          <a:p>
            <a:pPr>
              <a:defRPr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Marching Band Scholarships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For students participating in the marching band</a:t>
            </a:r>
          </a:p>
          <a:p>
            <a:pPr>
              <a:defRPr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Arts &amp; Communications Scholarships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Awards determined by Academic Departments</a:t>
            </a:r>
          </a:p>
          <a:p>
            <a:pPr>
              <a:defRPr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Athletic Scholarships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Awards determined by head coaches</a:t>
            </a:r>
          </a:p>
          <a:p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752600"/>
            <a:ext cx="2667000" cy="2282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SAFE &amp; CARING ENVIRONMENT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24 Hour – 7 Day a Week Campus Police Department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Secure Residence Hall Access (Topper Card), Alarms and Security Cameras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TopperNet Emergency Text System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Academic Advisors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Year Experience Course 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18:1 Student-Faculty Ratio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Free Tutoring</a:t>
            </a:r>
          </a:p>
          <a:p>
            <a:endParaRPr lang="en-US" dirty="0"/>
          </a:p>
        </p:txBody>
      </p:sp>
      <p:pic>
        <p:nvPicPr>
          <p:cNvPr id="5" name="Picture 4" descr="SANY0009.JPG"/>
          <p:cNvPicPr>
            <a:picLocks noChangeAspect="1"/>
          </p:cNvPicPr>
          <p:nvPr/>
        </p:nvPicPr>
        <p:blipFill>
          <a:blip r:embed="rId2" cstate="print"/>
          <a:srcRect b="12222"/>
          <a:stretch>
            <a:fillRect/>
          </a:stretch>
        </p:blipFill>
        <p:spPr>
          <a:xfrm>
            <a:off x="5294453" y="3657599"/>
            <a:ext cx="3392347" cy="2233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SAFE &amp; CARING ENVIRONMENT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Career Services 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Counseling Services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ADA Accommodations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Retention Specialist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MAP Works Program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Full-time Campus Activities Coordinator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Residential Life Program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Health Services Office</a:t>
            </a:r>
          </a:p>
          <a:p>
            <a:endParaRPr lang="en-US" dirty="0"/>
          </a:p>
        </p:txBody>
      </p:sp>
      <p:pic>
        <p:nvPicPr>
          <p:cNvPr id="5" name="Picture 4" descr="collegebuild.jpg"/>
          <p:cNvPicPr>
            <a:picLocks noChangeAspect="1"/>
          </p:cNvPicPr>
          <p:nvPr/>
        </p:nvPicPr>
        <p:blipFill>
          <a:blip r:embed="rId2" cstate="print"/>
          <a:srcRect l="3200" t="14800" r="20000" b="27600"/>
          <a:stretch>
            <a:fillRect/>
          </a:stretch>
        </p:blipFill>
        <p:spPr>
          <a:xfrm>
            <a:off x="4800600" y="1676400"/>
            <a:ext cx="4064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FINANCIAL AID?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2973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Scholarships (academic, talent-based, athletic or need based)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Grants (Federal and State)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Loans (Federal, parent, alternative and institutional)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Student Employment (Federal work study and institutional)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-1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6514" y="4190999"/>
            <a:ext cx="3956685" cy="201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DOES IT COME FROM?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219200"/>
            <a:ext cx="5181600" cy="472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U.S. Department of Education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State Higher Education Agencies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Institutions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Third parties such as private foundations, banks, civic organizations, etc.</a:t>
            </a:r>
          </a:p>
          <a:p>
            <a:endParaRPr lang="en-US" dirty="0"/>
          </a:p>
        </p:txBody>
      </p:sp>
      <p:pic>
        <p:nvPicPr>
          <p:cNvPr id="1026" name="Picture 2" descr="C:\Documents and Settings\WLU\My Documents\Dropbox\Photos\untitled folder\images-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4600"/>
            <a:ext cx="33147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Do I Apply?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153400" cy="4525963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FAFSA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www.fafsa.gov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must be completed to apply for: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Federal and State Grants (Pell, SEOG, TEACH, WVHEG, PHEAA)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Federal Loans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Federal Work-Study</a:t>
            </a:r>
          </a:p>
          <a:p>
            <a:pPr lvl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*Some state agencies may require additional paperwork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APPLYING CONTINUED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Admissions Application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Institutional Scholarship Applications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Third Party Applications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IMPORTANT: Check Institutional and State Deadlines</a:t>
            </a:r>
          </a:p>
          <a:p>
            <a:endParaRPr lang="en-US" dirty="0"/>
          </a:p>
        </p:txBody>
      </p:sp>
      <p:pic>
        <p:nvPicPr>
          <p:cNvPr id="2050" name="Picture 2" descr="C:\Documents and Settings\WLU\My Documents\Dropbox\Photos\untitled folder\images-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191000"/>
            <a:ext cx="3810000" cy="1941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DEADLINES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WLU FAFSA priority deadline: March 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WLU scholarships: awarded on a rolling basis for accepted students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awards to Scholars during 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week of November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WLU, priority for scholarships given to students accepted by January 15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WHO ARE WE?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2209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Public Undergraduate &amp; Graduate Institution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Celebrating our 175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year (oldest higher education public institution in WV-founded in 1837)</a:t>
            </a:r>
          </a:p>
        </p:txBody>
      </p:sp>
      <p:pic>
        <p:nvPicPr>
          <p:cNvPr id="5" name="Picture 4" descr="3424315171_3aff8c72d8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048000"/>
            <a:ext cx="3525398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3505200"/>
            <a:ext cx="5791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Fall 2011 – 2,790 enrolled students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Consecutive Year of Enrollment Increase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Average Class Size is 25 students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ADMISSION PROCEDURES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60198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Submit Admission’s Application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Submit High School Transcript and/or College Transcript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Submit Standardized Test Scores (may be on high school transcript)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Submit Student Health Form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Submit Transfer Clearance Form (if a transfer student)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images-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981200"/>
            <a:ext cx="3002844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ADMISSION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School Graduates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2.00 Grade point average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Minimum of 18 ACT (870 SAT)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Curricular Requirements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4 units of English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4 units of Mathematics (3 must be Algebra 1 or higher)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3 units of Social Studies (including US History)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3 units of Science (all lab sciences)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2 units of Foreign Language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1 unit of Fine Arts</a:t>
            </a:r>
          </a:p>
        </p:txBody>
      </p:sp>
      <p:pic>
        <p:nvPicPr>
          <p:cNvPr id="4" name="Picture 3" descr="studentsmac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5065" y="1447800"/>
            <a:ext cx="3728935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ADMISSION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1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Transfer Students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2.00 minimum college GPA required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less than 28 credit hours earned, also need high school transcript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Transfer Clearance Form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-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038600"/>
            <a:ext cx="5804647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</a:rPr>
              <a:t>QUESTIONS REGARDING: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077200" cy="4495800"/>
          </a:xfrm>
        </p:spPr>
        <p:txBody>
          <a:bodyPr>
            <a:noAutofit/>
          </a:bodyPr>
          <a:lstStyle/>
          <a:p>
            <a:pPr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Financial Aid: 304-336-8016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Housing/Residence Life: 304-336-8345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Admissions: 304-336-8076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Toll Free: 1-866-WESTLIB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WESTLIBERTY.EDU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wlu se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600" y="38862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WHO ARE WE?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64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Enrolled Students from 44 of the 55 WV Counties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Enrolled Students from 23 States and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Washington D.C.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Enrolled Students from 23 Countries (including the U.S.)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Roughly 50% of our students live in Campus owned housing (80% of freshman live on campus)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WHO ARE WE?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648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Five Academic Colleges: Arts &amp; Communications, Business, Education, Liberal Arts &amp; Sciences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Offer 15 NCAA Division II Sports (Women’s Club Soccer &amp; Men’s Club Lacrosse added in 2011-12)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Course Offerings at Highlands Center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 60 Student Clubs/Organizations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Facilities Update: Shaw Hall Renovation, Health Science Building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4953000"/>
            <a:ext cx="2576434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DO WE DO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WEST LIBERTY?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572000" cy="39925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Offer quality programs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 an affordable education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Safe and caring environment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438400"/>
            <a:ext cx="4572000" cy="287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OFFER QUALITY PROGRAMS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 30 academic programs are recognized nationally or have national accreditation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 50 major degree programs are available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includes Health Sciences (Dental Hygiene &amp; Nursing), Teacher Education, Business, Biology, Graphic Design, Arts &amp; Communications, and Broadcasting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Freshman Laptop Program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Highest Retention Rate for all WV Public Colleges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Creation of the Honors College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 AN AFFORDABLE EDUCATION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6172200" cy="44958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89% of West Liberty students receive some type of financial aid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</a:rPr>
              <a:t>Metro Rate for Bordering Counties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</a:rPr>
              <a:t>$4.5 million dollars awarded annually in institutional scholarships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62" r="12281"/>
          <a:stretch>
            <a:fillRect/>
          </a:stretch>
        </p:blipFill>
        <p:spPr>
          <a:xfrm>
            <a:off x="6096000" y="2971800"/>
            <a:ext cx="2438399" cy="254245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latin typeface="Times New Roman"/>
                <a:cs typeface="Times New Roman"/>
              </a:rPr>
              <a:t>PROVIDE AN AFFORDABLE EDUCATION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Tuition &amp; Fees:	$5,266 In-State</a:t>
            </a:r>
          </a:p>
          <a:p>
            <a:pPr lvl="1">
              <a:buFontTx/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			$10,500 Metro Rate</a:t>
            </a:r>
          </a:p>
          <a:p>
            <a:pPr lvl="1">
              <a:buFontTx/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			$13,140 Out of State</a:t>
            </a:r>
          </a:p>
          <a:p>
            <a:pPr lvl="1">
              <a:buFontTx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Room &amp; Board:	$7,710</a:t>
            </a:r>
          </a:p>
          <a:p>
            <a:endParaRPr lang="en-US" dirty="0"/>
          </a:p>
        </p:txBody>
      </p:sp>
      <p:pic>
        <p:nvPicPr>
          <p:cNvPr id="4" name="Picture 3" descr="SANY0006.JPG"/>
          <p:cNvPicPr>
            <a:picLocks noChangeAspect="1"/>
          </p:cNvPicPr>
          <p:nvPr/>
        </p:nvPicPr>
        <p:blipFill>
          <a:blip r:embed="rId2" cstate="print"/>
          <a:srcRect t="11111" r="2778"/>
          <a:stretch>
            <a:fillRect/>
          </a:stretch>
        </p:blipFill>
        <p:spPr>
          <a:xfrm>
            <a:off x="5638799" y="3581400"/>
            <a:ext cx="3222625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4800600"/>
            <a:ext cx="4953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NOTE:  Different Tuition Charges for some majors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 AN AFFORDABLE EDUCATION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According to The College Board in 2011-12, the average tuition/fee cost for a 4-year public college was $8,244 in state and $20,770 out of state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Average tuition/fees at a 4-year private college was $28,500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Average room/board in 2011-12 was $8,887 at public institutions &amp; $10,089 at private institutions</a:t>
            </a:r>
          </a:p>
          <a:p>
            <a:pPr>
              <a:buNone/>
            </a:pPr>
            <a:r>
              <a:rPr lang="en-US" sz="2600" i="1" dirty="0" smtClean="0"/>
              <a:t>	*Figures are from the College Board Trends in College Pricing 2011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812</Words>
  <Application>Microsoft Office PowerPoint</Application>
  <PresentationFormat>On-screen Show (4:3)</PresentationFormat>
  <Paragraphs>146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Ambassador Academy</vt:lpstr>
      <vt:lpstr>WHO ARE WE?</vt:lpstr>
      <vt:lpstr>WHO ARE WE?</vt:lpstr>
      <vt:lpstr>WHO ARE WE?</vt:lpstr>
      <vt:lpstr>WHAT DO WE DO  AT WEST LIBERTY?</vt:lpstr>
      <vt:lpstr>OFFER QUALITY PROGRAMS</vt:lpstr>
      <vt:lpstr>PROVIDE AN AFFORDABLE EDUCATION</vt:lpstr>
      <vt:lpstr> PROVIDE AN AFFORDABLE EDUCATION</vt:lpstr>
      <vt:lpstr>PROVIDE AN AFFORDABLE EDUCATION</vt:lpstr>
      <vt:lpstr>PROVIDE AN AFFORDABLE EDUCATION</vt:lpstr>
      <vt:lpstr>SCHOLARSHIPS </vt:lpstr>
      <vt:lpstr>SCHOLARSHIPS CONTINUED</vt:lpstr>
      <vt:lpstr>SAFE &amp; CARING ENVIRONMENT</vt:lpstr>
      <vt:lpstr>SAFE &amp; CARING ENVIRONMENT</vt:lpstr>
      <vt:lpstr>WHAT IS FINANCIAL AID?</vt:lpstr>
      <vt:lpstr>WHERE DOES IT COME FROM?</vt:lpstr>
      <vt:lpstr>How Do I Apply?</vt:lpstr>
      <vt:lpstr>APPLYING CONTINUED</vt:lpstr>
      <vt:lpstr>DEADLINES</vt:lpstr>
      <vt:lpstr>ADMISSION PROCEDURES</vt:lpstr>
      <vt:lpstr>ADMISSION REQUIREMENTS</vt:lpstr>
      <vt:lpstr>ADMISSION REQUIREMENTS</vt:lpstr>
      <vt:lpstr>QUESTIONS REGARDING: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Cook</dc:creator>
  <cp:lastModifiedBy>Scott Cook</cp:lastModifiedBy>
  <cp:revision>214</cp:revision>
  <dcterms:created xsi:type="dcterms:W3CDTF">2012-02-15T21:16:16Z</dcterms:created>
  <dcterms:modified xsi:type="dcterms:W3CDTF">2012-03-23T14:33:38Z</dcterms:modified>
</cp:coreProperties>
</file>